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1"/>
    <p:sldMasterId id="2147483684" r:id="rId2"/>
  </p:sldMasterIdLst>
  <p:notesMasterIdLst>
    <p:notesMasterId r:id="rId20"/>
  </p:notesMasterIdLst>
  <p:sldIdLst>
    <p:sldId id="266" r:id="rId3"/>
    <p:sldId id="257" r:id="rId4"/>
    <p:sldId id="258" r:id="rId5"/>
    <p:sldId id="260" r:id="rId6"/>
    <p:sldId id="267" r:id="rId7"/>
    <p:sldId id="262" r:id="rId8"/>
    <p:sldId id="263" r:id="rId9"/>
    <p:sldId id="264" r:id="rId10"/>
    <p:sldId id="275" r:id="rId11"/>
    <p:sldId id="277" r:id="rId12"/>
    <p:sldId id="268" r:id="rId13"/>
    <p:sldId id="269" r:id="rId14"/>
    <p:sldId id="270" r:id="rId15"/>
    <p:sldId id="271" r:id="rId16"/>
    <p:sldId id="272" r:id="rId17"/>
    <p:sldId id="273" r:id="rId18"/>
    <p:sldId id="278" r:id="rId19"/>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D17E42-56DD-4866-87C1-C8BA383A5A38}" type="datetimeFigureOut">
              <a:rPr lang="en-US" smtClean="0"/>
              <a:pPr/>
              <a:t>2/15/2025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62A948-C149-4B7B-A8CA-7E493CAAC307}" type="slidenum">
              <a:rPr lang="en-US" smtClean="0"/>
              <a:pPr/>
              <a:t>‹#›</a:t>
            </a:fld>
            <a:endParaRPr lang="en-US"/>
          </a:p>
        </p:txBody>
      </p:sp>
    </p:spTree>
    <p:extLst>
      <p:ext uri="{BB962C8B-B14F-4D97-AF65-F5344CB8AC3E}">
        <p14:creationId xmlns:p14="http://schemas.microsoft.com/office/powerpoint/2010/main" val="8258903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10" name="مثلث قائم الزاوية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a:endParaRPr lang="en-US">
              <a:solidFill>
                <a:prstClr val="white"/>
              </a:solidFill>
            </a:endParaRPr>
          </a:p>
        </p:txBody>
      </p:sp>
      <p:sp>
        <p:nvSpPr>
          <p:cNvPr id="9" name="عنوان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ar-SA" smtClean="0"/>
              <a:t>انقر لتحرير نمط العنوان الرئيسي</a:t>
            </a:r>
            <a:endParaRPr kumimoji="0" lang="en-US"/>
          </a:p>
        </p:txBody>
      </p:sp>
      <p:sp>
        <p:nvSpPr>
          <p:cNvPr id="17" name="عنوان فرعي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ar-SA" smtClean="0"/>
              <a:t>انقر لتحرير نمط العنوان الثانوي الرئيسي</a:t>
            </a:r>
            <a:endParaRPr kumimoji="0" lang="en-US"/>
          </a:p>
        </p:txBody>
      </p:sp>
      <p:grpSp>
        <p:nvGrpSpPr>
          <p:cNvPr id="2" name="مجموعة 1"/>
          <p:cNvGrpSpPr/>
          <p:nvPr/>
        </p:nvGrpSpPr>
        <p:grpSpPr>
          <a:xfrm>
            <a:off x="-3765" y="4953000"/>
            <a:ext cx="9147765" cy="1912088"/>
            <a:chOff x="-3765" y="4832896"/>
            <a:chExt cx="9147765" cy="2032192"/>
          </a:xfrm>
        </p:grpSpPr>
        <p:sp>
          <p:nvSpPr>
            <p:cNvPr id="7" name="شكل حر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pPr algn="l" rtl="0"/>
              <a:endParaRPr lang="en-US">
                <a:solidFill>
                  <a:prstClr val="black"/>
                </a:solidFill>
              </a:endParaRPr>
            </a:p>
          </p:txBody>
        </p:sp>
        <p:sp>
          <p:nvSpPr>
            <p:cNvPr id="8" name="شكل حر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pPr algn="l" rtl="0"/>
              <a:endParaRPr lang="en-US">
                <a:solidFill>
                  <a:prstClr val="black"/>
                </a:solidFill>
              </a:endParaRPr>
            </a:p>
          </p:txBody>
        </p:sp>
        <p:sp>
          <p:nvSpPr>
            <p:cNvPr id="11" name="شكل حر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rtl="0"/>
              <a:endParaRPr lang="en-US">
                <a:solidFill>
                  <a:prstClr val="white"/>
                </a:solidFill>
              </a:endParaRPr>
            </a:p>
          </p:txBody>
        </p:sp>
        <p:cxnSp>
          <p:nvCxnSpPr>
            <p:cNvPr id="12" name="رابط مستقيم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عنصر نائب للتاريخ 29"/>
          <p:cNvSpPr>
            <a:spLocks noGrp="1"/>
          </p:cNvSpPr>
          <p:nvPr>
            <p:ph type="dt" sz="half" idx="10"/>
          </p:nvPr>
        </p:nvSpPr>
        <p:spPr/>
        <p:txBody>
          <a:bodyPr/>
          <a:lstStyle>
            <a:lvl1pPr>
              <a:defRPr>
                <a:solidFill>
                  <a:srgbClr val="FFFFFF"/>
                </a:solidFill>
              </a:defRPr>
            </a:lvl1pPr>
            <a:extLst/>
          </a:lstStyle>
          <a:p>
            <a:fld id="{4BF06441-1543-4B5F-AF37-3478EDC01736}" type="datetimeFigureOut">
              <a:rPr lang="en-US" smtClean="0"/>
              <a:pPr/>
              <a:t>2/15/2025</a:t>
            </a:fld>
            <a:endParaRPr lang="en-US"/>
          </a:p>
        </p:txBody>
      </p:sp>
      <p:sp>
        <p:nvSpPr>
          <p:cNvPr id="19" name="عنصر نائب للتذييل 18"/>
          <p:cNvSpPr>
            <a:spLocks noGrp="1"/>
          </p:cNvSpPr>
          <p:nvPr>
            <p:ph type="ftr" sz="quarter" idx="11"/>
          </p:nvPr>
        </p:nvSpPr>
        <p:spPr/>
        <p:txBody>
          <a:bodyPr/>
          <a:lstStyle>
            <a:lvl1pPr>
              <a:defRPr>
                <a:solidFill>
                  <a:schemeClr val="accent1">
                    <a:tint val="20000"/>
                  </a:schemeClr>
                </a:solidFill>
              </a:defRPr>
            </a:lvl1pPr>
            <a:extLst/>
          </a:lstStyle>
          <a:p>
            <a:endParaRPr lang="en-US">
              <a:solidFill>
                <a:srgbClr val="2DA2BF">
                  <a:tint val="20000"/>
                </a:srgbClr>
              </a:solidFill>
            </a:endParaRPr>
          </a:p>
        </p:txBody>
      </p:sp>
      <p:sp>
        <p:nvSpPr>
          <p:cNvPr id="27" name="عنصر نائب لرقم الشريحة 26"/>
          <p:cNvSpPr>
            <a:spLocks noGrp="1"/>
          </p:cNvSpPr>
          <p:nvPr>
            <p:ph type="sldNum" sz="quarter" idx="12"/>
          </p:nvPr>
        </p:nvSpPr>
        <p:spPr/>
        <p:txBody>
          <a:bodyPr/>
          <a:lstStyle>
            <a:lvl1pPr>
              <a:defRPr>
                <a:solidFill>
                  <a:srgbClr val="FFFFFF"/>
                </a:solidFill>
              </a:defRPr>
            </a:lvl1pPr>
            <a:extLst/>
          </a:lstStyle>
          <a:p>
            <a:fld id="{E023F97E-7090-45F2-B871-BE798930AB65}" type="slidenum">
              <a:rPr lang="en-US" smtClean="0"/>
              <a:pPr/>
              <a:t>‹#›</a:t>
            </a:fld>
            <a:endParaRPr lang="en-US"/>
          </a:p>
        </p:txBody>
      </p:sp>
    </p:spTree>
    <p:extLst>
      <p:ext uri="{BB962C8B-B14F-4D97-AF65-F5344CB8AC3E}">
        <p14:creationId xmlns:p14="http://schemas.microsoft.com/office/powerpoint/2010/main" val="16400482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1481329"/>
            <a:ext cx="8229600" cy="4386071"/>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4BF06441-1543-4B5F-AF37-3478EDC01736}" type="datetimeFigureOut">
              <a:rPr lang="en-US" smtClean="0">
                <a:solidFill>
                  <a:prstClr val="black"/>
                </a:solidFill>
              </a:rPr>
              <a:pPr/>
              <a:t>2/15/2025</a:t>
            </a:fld>
            <a:endParaRPr lang="en-US">
              <a:solidFill>
                <a:prstClr val="black"/>
              </a:solidFill>
            </a:endParaRPr>
          </a:p>
        </p:txBody>
      </p:sp>
      <p:sp>
        <p:nvSpPr>
          <p:cNvPr id="5" name="عنصر نائب للتذييل 4"/>
          <p:cNvSpPr>
            <a:spLocks noGrp="1"/>
          </p:cNvSpPr>
          <p:nvPr>
            <p:ph type="ftr" sz="quarter" idx="11"/>
          </p:nvPr>
        </p:nvSpPr>
        <p:spPr/>
        <p:txBody>
          <a:bodyPr/>
          <a:lstStyle/>
          <a:p>
            <a:endParaRPr lang="en-US">
              <a:solidFill>
                <a:prstClr val="black"/>
              </a:solidFill>
            </a:endParaRPr>
          </a:p>
        </p:txBody>
      </p:sp>
      <p:sp>
        <p:nvSpPr>
          <p:cNvPr id="6" name="عنصر نائب لرقم الشريحة 5"/>
          <p:cNvSpPr>
            <a:spLocks noGrp="1"/>
          </p:cNvSpPr>
          <p:nvPr>
            <p:ph type="sldNum" sz="quarter" idx="12"/>
          </p:nvPr>
        </p:nvSpPr>
        <p:spPr/>
        <p:txBody>
          <a:bodyPr/>
          <a:lstStyle/>
          <a:p>
            <a:fld id="{E023F97E-7090-45F2-B871-BE798930AB6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38659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844013" y="274640"/>
            <a:ext cx="1777470" cy="5592761"/>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274641"/>
            <a:ext cx="6324600" cy="5592760"/>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4BF06441-1543-4B5F-AF37-3478EDC01736}" type="datetimeFigureOut">
              <a:rPr lang="en-US" smtClean="0">
                <a:solidFill>
                  <a:prstClr val="black"/>
                </a:solidFill>
              </a:rPr>
              <a:pPr/>
              <a:t>2/15/2025</a:t>
            </a:fld>
            <a:endParaRPr lang="en-US">
              <a:solidFill>
                <a:prstClr val="black"/>
              </a:solidFill>
            </a:endParaRPr>
          </a:p>
        </p:txBody>
      </p:sp>
      <p:sp>
        <p:nvSpPr>
          <p:cNvPr id="5" name="عنصر نائب للتذييل 4"/>
          <p:cNvSpPr>
            <a:spLocks noGrp="1"/>
          </p:cNvSpPr>
          <p:nvPr>
            <p:ph type="ftr" sz="quarter" idx="11"/>
          </p:nvPr>
        </p:nvSpPr>
        <p:spPr/>
        <p:txBody>
          <a:bodyPr/>
          <a:lstStyle/>
          <a:p>
            <a:endParaRPr lang="en-US">
              <a:solidFill>
                <a:prstClr val="black"/>
              </a:solidFill>
            </a:endParaRPr>
          </a:p>
        </p:txBody>
      </p:sp>
      <p:sp>
        <p:nvSpPr>
          <p:cNvPr id="6" name="عنصر نائب لرقم الشريحة 5"/>
          <p:cNvSpPr>
            <a:spLocks noGrp="1"/>
          </p:cNvSpPr>
          <p:nvPr>
            <p:ph type="sldNum" sz="quarter" idx="12"/>
          </p:nvPr>
        </p:nvSpPr>
        <p:spPr/>
        <p:txBody>
          <a:bodyPr/>
          <a:lstStyle/>
          <a:p>
            <a:fld id="{E023F97E-7090-45F2-B871-BE798930AB6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1740173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en-US"/>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fld id="{C538C5FF-BF78-4495-BDAD-7FE37CCA29AA}" type="datetimeFigureOut">
              <a:rPr lang="ar-IQ" smtClean="0"/>
              <a:pPr/>
              <a:t>17/08/1446</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F91D6CD0-E382-4907-AA08-DF1328C14678}" type="slidenum">
              <a:rPr lang="ar-IQ" smtClean="0"/>
              <a:pPr/>
              <a:t>‹#›</a:t>
            </a:fld>
            <a:endParaRPr lang="ar-IQ"/>
          </a:p>
        </p:txBody>
      </p:sp>
    </p:spTree>
    <p:extLst>
      <p:ext uri="{BB962C8B-B14F-4D97-AF65-F5344CB8AC3E}">
        <p14:creationId xmlns:p14="http://schemas.microsoft.com/office/powerpoint/2010/main" val="40012259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C538C5FF-BF78-4495-BDAD-7FE37CCA29AA}" type="datetimeFigureOut">
              <a:rPr lang="ar-IQ" smtClean="0"/>
              <a:pPr/>
              <a:t>17/08/1446</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F91D6CD0-E382-4907-AA08-DF1328C14678}" type="slidenum">
              <a:rPr lang="ar-IQ" smtClean="0"/>
              <a:pPr/>
              <a:t>‹#›</a:t>
            </a:fld>
            <a:endParaRPr lang="ar-IQ"/>
          </a:p>
        </p:txBody>
      </p:sp>
    </p:spTree>
    <p:extLst>
      <p:ext uri="{BB962C8B-B14F-4D97-AF65-F5344CB8AC3E}">
        <p14:creationId xmlns:p14="http://schemas.microsoft.com/office/powerpoint/2010/main" val="17714213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l">
              <a:defRPr sz="4000" b="1" cap="all"/>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C538C5FF-BF78-4495-BDAD-7FE37CCA29AA}" type="datetimeFigureOut">
              <a:rPr lang="ar-IQ" smtClean="0"/>
              <a:pPr/>
              <a:t>17/08/1446</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F91D6CD0-E382-4907-AA08-DF1328C14678}" type="slidenum">
              <a:rPr lang="ar-IQ" smtClean="0"/>
              <a:pPr/>
              <a:t>‹#›</a:t>
            </a:fld>
            <a:endParaRPr lang="ar-IQ"/>
          </a:p>
        </p:txBody>
      </p:sp>
    </p:spTree>
    <p:extLst>
      <p:ext uri="{BB962C8B-B14F-4D97-AF65-F5344CB8AC3E}">
        <p14:creationId xmlns:p14="http://schemas.microsoft.com/office/powerpoint/2010/main" val="10992115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4"/>
          <p:cNvSpPr>
            <a:spLocks noGrp="1"/>
          </p:cNvSpPr>
          <p:nvPr>
            <p:ph type="dt" sz="half" idx="10"/>
          </p:nvPr>
        </p:nvSpPr>
        <p:spPr/>
        <p:txBody>
          <a:bodyPr/>
          <a:lstStyle/>
          <a:p>
            <a:fld id="{C538C5FF-BF78-4495-BDAD-7FE37CCA29AA}" type="datetimeFigureOut">
              <a:rPr lang="ar-IQ" smtClean="0"/>
              <a:pPr/>
              <a:t>17/08/1446</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F91D6CD0-E382-4907-AA08-DF1328C14678}" type="slidenum">
              <a:rPr lang="ar-IQ" smtClean="0"/>
              <a:pPr/>
              <a:t>‹#›</a:t>
            </a:fld>
            <a:endParaRPr lang="ar-IQ"/>
          </a:p>
        </p:txBody>
      </p:sp>
    </p:spTree>
    <p:extLst>
      <p:ext uri="{BB962C8B-B14F-4D97-AF65-F5344CB8AC3E}">
        <p14:creationId xmlns:p14="http://schemas.microsoft.com/office/powerpoint/2010/main" val="10097930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عنصر نائب للتاريخ 6"/>
          <p:cNvSpPr>
            <a:spLocks noGrp="1"/>
          </p:cNvSpPr>
          <p:nvPr>
            <p:ph type="dt" sz="half" idx="10"/>
          </p:nvPr>
        </p:nvSpPr>
        <p:spPr/>
        <p:txBody>
          <a:bodyPr/>
          <a:lstStyle/>
          <a:p>
            <a:fld id="{C538C5FF-BF78-4495-BDAD-7FE37CCA29AA}" type="datetimeFigureOut">
              <a:rPr lang="ar-IQ" smtClean="0"/>
              <a:pPr/>
              <a:t>17/08/1446</a:t>
            </a:fld>
            <a:endParaRPr lang="ar-IQ"/>
          </a:p>
        </p:txBody>
      </p:sp>
      <p:sp>
        <p:nvSpPr>
          <p:cNvPr id="8" name="عنصر نائب للتذييل 7"/>
          <p:cNvSpPr>
            <a:spLocks noGrp="1"/>
          </p:cNvSpPr>
          <p:nvPr>
            <p:ph type="ftr" sz="quarter" idx="11"/>
          </p:nvPr>
        </p:nvSpPr>
        <p:spPr/>
        <p:txBody>
          <a:bodyPr/>
          <a:lstStyle/>
          <a:p>
            <a:endParaRPr lang="ar-IQ"/>
          </a:p>
        </p:txBody>
      </p:sp>
      <p:sp>
        <p:nvSpPr>
          <p:cNvPr id="9" name="عنصر نائب لرقم الشريحة 8"/>
          <p:cNvSpPr>
            <a:spLocks noGrp="1"/>
          </p:cNvSpPr>
          <p:nvPr>
            <p:ph type="sldNum" sz="quarter" idx="12"/>
          </p:nvPr>
        </p:nvSpPr>
        <p:spPr/>
        <p:txBody>
          <a:bodyPr/>
          <a:lstStyle/>
          <a:p>
            <a:fld id="{F91D6CD0-E382-4907-AA08-DF1328C14678}" type="slidenum">
              <a:rPr lang="ar-IQ" smtClean="0"/>
              <a:pPr/>
              <a:t>‹#›</a:t>
            </a:fld>
            <a:endParaRPr lang="ar-IQ"/>
          </a:p>
        </p:txBody>
      </p:sp>
    </p:spTree>
    <p:extLst>
      <p:ext uri="{BB962C8B-B14F-4D97-AF65-F5344CB8AC3E}">
        <p14:creationId xmlns:p14="http://schemas.microsoft.com/office/powerpoint/2010/main" val="18168275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C538C5FF-BF78-4495-BDAD-7FE37CCA29AA}" type="datetimeFigureOut">
              <a:rPr lang="ar-IQ" smtClean="0"/>
              <a:pPr/>
              <a:t>17/08/1446</a:t>
            </a:fld>
            <a:endParaRPr lang="ar-IQ"/>
          </a:p>
        </p:txBody>
      </p:sp>
      <p:sp>
        <p:nvSpPr>
          <p:cNvPr id="4" name="عنصر نائب للتذييل 3"/>
          <p:cNvSpPr>
            <a:spLocks noGrp="1"/>
          </p:cNvSpPr>
          <p:nvPr>
            <p:ph type="ftr" sz="quarter" idx="11"/>
          </p:nvPr>
        </p:nvSpPr>
        <p:spPr/>
        <p:txBody>
          <a:bodyPr/>
          <a:lstStyle/>
          <a:p>
            <a:endParaRPr lang="ar-IQ"/>
          </a:p>
        </p:txBody>
      </p:sp>
      <p:sp>
        <p:nvSpPr>
          <p:cNvPr id="5" name="عنصر نائب لرقم الشريحة 4"/>
          <p:cNvSpPr>
            <a:spLocks noGrp="1"/>
          </p:cNvSpPr>
          <p:nvPr>
            <p:ph type="sldNum" sz="quarter" idx="12"/>
          </p:nvPr>
        </p:nvSpPr>
        <p:spPr/>
        <p:txBody>
          <a:bodyPr/>
          <a:lstStyle/>
          <a:p>
            <a:fld id="{F91D6CD0-E382-4907-AA08-DF1328C14678}" type="slidenum">
              <a:rPr lang="ar-IQ" smtClean="0"/>
              <a:pPr/>
              <a:t>‹#›</a:t>
            </a:fld>
            <a:endParaRPr lang="ar-IQ"/>
          </a:p>
        </p:txBody>
      </p:sp>
    </p:spTree>
    <p:extLst>
      <p:ext uri="{BB962C8B-B14F-4D97-AF65-F5344CB8AC3E}">
        <p14:creationId xmlns:p14="http://schemas.microsoft.com/office/powerpoint/2010/main" val="22999732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C538C5FF-BF78-4495-BDAD-7FE37CCA29AA}" type="datetimeFigureOut">
              <a:rPr lang="ar-IQ" smtClean="0"/>
              <a:pPr/>
              <a:t>17/08/1446</a:t>
            </a:fld>
            <a:endParaRPr lang="ar-IQ"/>
          </a:p>
        </p:txBody>
      </p:sp>
      <p:sp>
        <p:nvSpPr>
          <p:cNvPr id="3" name="عنصر نائب للتذييل 2"/>
          <p:cNvSpPr>
            <a:spLocks noGrp="1"/>
          </p:cNvSpPr>
          <p:nvPr>
            <p:ph type="ftr" sz="quarter" idx="11"/>
          </p:nvPr>
        </p:nvSpPr>
        <p:spPr/>
        <p:txBody>
          <a:bodyPr/>
          <a:lstStyle/>
          <a:p>
            <a:endParaRPr lang="ar-IQ"/>
          </a:p>
        </p:txBody>
      </p:sp>
      <p:sp>
        <p:nvSpPr>
          <p:cNvPr id="4" name="عنصر نائب لرقم الشريحة 3"/>
          <p:cNvSpPr>
            <a:spLocks noGrp="1"/>
          </p:cNvSpPr>
          <p:nvPr>
            <p:ph type="sldNum" sz="quarter" idx="12"/>
          </p:nvPr>
        </p:nvSpPr>
        <p:spPr/>
        <p:txBody>
          <a:bodyPr/>
          <a:lstStyle/>
          <a:p>
            <a:fld id="{F91D6CD0-E382-4907-AA08-DF1328C14678}" type="slidenum">
              <a:rPr lang="ar-IQ" smtClean="0"/>
              <a:pPr/>
              <a:t>‹#›</a:t>
            </a:fld>
            <a:endParaRPr lang="ar-IQ"/>
          </a:p>
        </p:txBody>
      </p:sp>
    </p:spTree>
    <p:extLst>
      <p:ext uri="{BB962C8B-B14F-4D97-AF65-F5344CB8AC3E}">
        <p14:creationId xmlns:p14="http://schemas.microsoft.com/office/powerpoint/2010/main" val="37995038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C538C5FF-BF78-4495-BDAD-7FE37CCA29AA}" type="datetimeFigureOut">
              <a:rPr lang="ar-IQ" smtClean="0"/>
              <a:pPr/>
              <a:t>17/08/1446</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F91D6CD0-E382-4907-AA08-DF1328C14678}" type="slidenum">
              <a:rPr lang="ar-IQ" smtClean="0"/>
              <a:pPr/>
              <a:t>‹#›</a:t>
            </a:fld>
            <a:endParaRPr lang="ar-IQ"/>
          </a:p>
        </p:txBody>
      </p:sp>
    </p:spTree>
    <p:extLst>
      <p:ext uri="{BB962C8B-B14F-4D97-AF65-F5344CB8AC3E}">
        <p14:creationId xmlns:p14="http://schemas.microsoft.com/office/powerpoint/2010/main" val="2533162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4BF06441-1543-4B5F-AF37-3478EDC01736}" type="datetimeFigureOut">
              <a:rPr lang="en-US" smtClean="0">
                <a:solidFill>
                  <a:prstClr val="black"/>
                </a:solidFill>
              </a:rPr>
              <a:pPr/>
              <a:t>2/15/2025</a:t>
            </a:fld>
            <a:endParaRPr lang="en-US">
              <a:solidFill>
                <a:prstClr val="black"/>
              </a:solidFill>
            </a:endParaRPr>
          </a:p>
        </p:txBody>
      </p:sp>
      <p:sp>
        <p:nvSpPr>
          <p:cNvPr id="5" name="عنصر نائب للتذييل 4"/>
          <p:cNvSpPr>
            <a:spLocks noGrp="1"/>
          </p:cNvSpPr>
          <p:nvPr>
            <p:ph type="ftr" sz="quarter" idx="11"/>
          </p:nvPr>
        </p:nvSpPr>
        <p:spPr/>
        <p:txBody>
          <a:bodyPr/>
          <a:lstStyle/>
          <a:p>
            <a:endParaRPr lang="en-US">
              <a:solidFill>
                <a:prstClr val="black"/>
              </a:solidFill>
            </a:endParaRPr>
          </a:p>
        </p:txBody>
      </p:sp>
      <p:sp>
        <p:nvSpPr>
          <p:cNvPr id="6" name="عنصر نائب لرقم الشريحة 5"/>
          <p:cNvSpPr>
            <a:spLocks noGrp="1"/>
          </p:cNvSpPr>
          <p:nvPr>
            <p:ph type="sldNum" sz="quarter" idx="12"/>
          </p:nvPr>
        </p:nvSpPr>
        <p:spPr/>
        <p:txBody>
          <a:bodyPr/>
          <a:lstStyle/>
          <a:p>
            <a:fld id="{E023F97E-7090-45F2-B871-BE798930AB65}" type="slidenum">
              <a:rPr lang="en-US" smtClean="0">
                <a:solidFill>
                  <a:prstClr val="black"/>
                </a:solidFill>
              </a:rPr>
              <a:pPr/>
              <a:t>‹#›</a:t>
            </a:fld>
            <a:endParaRPr lang="en-US">
              <a:solidFill>
                <a:prstClr val="black"/>
              </a:solidFill>
            </a:endParaRPr>
          </a:p>
        </p:txBody>
      </p:sp>
      <p:sp>
        <p:nvSpPr>
          <p:cNvPr id="7" name="عنوان 6"/>
          <p:cNvSpPr>
            <a:spLocks noGrp="1"/>
          </p:cNvSpPr>
          <p:nvPr>
            <p:ph type="title"/>
          </p:nvPr>
        </p:nvSpPr>
        <p:spPr/>
        <p:txBody>
          <a:bodyPr rtlCol="0"/>
          <a:lstStyle/>
          <a:p>
            <a:r>
              <a:rPr kumimoji="0" lang="ar-SA" smtClean="0"/>
              <a:t>انقر لتحرير نمط العنوان الرئيسي</a:t>
            </a:r>
            <a:endParaRPr kumimoji="0" lang="en-US"/>
          </a:p>
        </p:txBody>
      </p:sp>
    </p:spTree>
    <p:extLst>
      <p:ext uri="{BB962C8B-B14F-4D97-AF65-F5344CB8AC3E}">
        <p14:creationId xmlns:p14="http://schemas.microsoft.com/office/powerpoint/2010/main" val="6875944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C538C5FF-BF78-4495-BDAD-7FE37CCA29AA}" type="datetimeFigureOut">
              <a:rPr lang="ar-IQ" smtClean="0"/>
              <a:pPr/>
              <a:t>17/08/1446</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F91D6CD0-E382-4907-AA08-DF1328C14678}" type="slidenum">
              <a:rPr lang="ar-IQ" smtClean="0"/>
              <a:pPr/>
              <a:t>‹#›</a:t>
            </a:fld>
            <a:endParaRPr lang="ar-IQ"/>
          </a:p>
        </p:txBody>
      </p:sp>
    </p:spTree>
    <p:extLst>
      <p:ext uri="{BB962C8B-B14F-4D97-AF65-F5344CB8AC3E}">
        <p14:creationId xmlns:p14="http://schemas.microsoft.com/office/powerpoint/2010/main" val="14627731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C538C5FF-BF78-4495-BDAD-7FE37CCA29AA}" type="datetimeFigureOut">
              <a:rPr lang="ar-IQ" smtClean="0"/>
              <a:pPr/>
              <a:t>17/08/1446</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F91D6CD0-E382-4907-AA08-DF1328C14678}" type="slidenum">
              <a:rPr lang="ar-IQ" smtClean="0"/>
              <a:pPr/>
              <a:t>‹#›</a:t>
            </a:fld>
            <a:endParaRPr lang="ar-IQ"/>
          </a:p>
        </p:txBody>
      </p:sp>
    </p:spTree>
    <p:extLst>
      <p:ext uri="{BB962C8B-B14F-4D97-AF65-F5344CB8AC3E}">
        <p14:creationId xmlns:p14="http://schemas.microsoft.com/office/powerpoint/2010/main" val="28231977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C538C5FF-BF78-4495-BDAD-7FE37CCA29AA}" type="datetimeFigureOut">
              <a:rPr lang="ar-IQ" smtClean="0"/>
              <a:pPr/>
              <a:t>17/08/1446</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F91D6CD0-E382-4907-AA08-DF1328C14678}" type="slidenum">
              <a:rPr lang="ar-IQ" smtClean="0"/>
              <a:pPr/>
              <a:t>‹#›</a:t>
            </a:fld>
            <a:endParaRPr lang="ar-IQ"/>
          </a:p>
        </p:txBody>
      </p:sp>
    </p:spTree>
    <p:extLst>
      <p:ext uri="{BB962C8B-B14F-4D97-AF65-F5344CB8AC3E}">
        <p14:creationId xmlns:p14="http://schemas.microsoft.com/office/powerpoint/2010/main" val="10149777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1"/>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4BF06441-1543-4B5F-AF37-3478EDC01736}" type="datetimeFigureOut">
              <a:rPr lang="en-US" smtClean="0">
                <a:solidFill>
                  <a:prstClr val="white"/>
                </a:solidFill>
              </a:rPr>
              <a:pPr/>
              <a:t>2/15/2025</a:t>
            </a:fld>
            <a:endParaRPr lang="en-US">
              <a:solidFill>
                <a:prstClr val="white"/>
              </a:solidFill>
            </a:endParaRPr>
          </a:p>
        </p:txBody>
      </p:sp>
      <p:sp>
        <p:nvSpPr>
          <p:cNvPr id="5" name="عنصر نائب للتذييل 4"/>
          <p:cNvSpPr>
            <a:spLocks noGrp="1"/>
          </p:cNvSpPr>
          <p:nvPr>
            <p:ph type="ftr" sz="quarter" idx="11"/>
          </p:nvPr>
        </p:nvSpPr>
        <p:spPr/>
        <p:txBody>
          <a:bodyPr/>
          <a:lstStyle/>
          <a:p>
            <a:endParaRPr lang="en-US">
              <a:solidFill>
                <a:prstClr val="white"/>
              </a:solidFill>
            </a:endParaRPr>
          </a:p>
        </p:txBody>
      </p:sp>
      <p:sp>
        <p:nvSpPr>
          <p:cNvPr id="6" name="عنصر نائب لرقم الشريحة 5"/>
          <p:cNvSpPr>
            <a:spLocks noGrp="1"/>
          </p:cNvSpPr>
          <p:nvPr>
            <p:ph type="sldNum" sz="quarter" idx="12"/>
          </p:nvPr>
        </p:nvSpPr>
        <p:spPr/>
        <p:txBody>
          <a:bodyPr/>
          <a:lstStyle/>
          <a:p>
            <a:fld id="{E023F97E-7090-45F2-B871-BE798930AB65}" type="slidenum">
              <a:rPr lang="en-US" smtClean="0">
                <a:solidFill>
                  <a:prstClr val="white"/>
                </a:solidFill>
              </a:rPr>
              <a:pPr/>
              <a:t>‹#›</a:t>
            </a:fld>
            <a:endParaRPr lang="en-US">
              <a:solidFill>
                <a:prstClr val="white"/>
              </a:solidFill>
            </a:endParaRPr>
          </a:p>
        </p:txBody>
      </p:sp>
      <p:sp>
        <p:nvSpPr>
          <p:cNvPr id="7" name="شارة رتبة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rtl="0"/>
            <a:endParaRPr lang="en-US">
              <a:solidFill>
                <a:prstClr val="white"/>
              </a:solidFill>
            </a:endParaRPr>
          </a:p>
        </p:txBody>
      </p:sp>
      <p:sp>
        <p:nvSpPr>
          <p:cNvPr id="8" name="شارة رتبة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rtl="0"/>
            <a:endParaRPr lang="en-US">
              <a:solidFill>
                <a:prstClr val="white"/>
              </a:solidFill>
            </a:endParaRPr>
          </a:p>
        </p:txBody>
      </p:sp>
    </p:spTree>
    <p:extLst>
      <p:ext uri="{BB962C8B-B14F-4D97-AF65-F5344CB8AC3E}">
        <p14:creationId xmlns:p14="http://schemas.microsoft.com/office/powerpoint/2010/main" val="414351923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bg>
      <p:bgRef idx="1002">
        <a:schemeClr val="bg1"/>
      </p:bgRef>
    </p:bg>
    <p:spTree>
      <p:nvGrpSpPr>
        <p:cNvPr id="1" name=""/>
        <p:cNvGrpSpPr/>
        <p:nvPr/>
      </p:nvGrpSpPr>
      <p:grpSpPr>
        <a:xfrm>
          <a:off x="0" y="0"/>
          <a:ext cx="0" cy="0"/>
          <a:chOff x="0" y="0"/>
          <a:chExt cx="0" cy="0"/>
        </a:xfrm>
      </p:grpSpPr>
      <p:sp>
        <p:nvSpPr>
          <p:cNvPr id="3" name="عنصر نائب للمحتوى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p>
            <a:fld id="{4BF06441-1543-4B5F-AF37-3478EDC01736}" type="datetimeFigureOut">
              <a:rPr lang="en-US" smtClean="0">
                <a:solidFill>
                  <a:prstClr val="white"/>
                </a:solidFill>
              </a:rPr>
              <a:pPr/>
              <a:t>2/15/2025</a:t>
            </a:fld>
            <a:endParaRPr lang="en-US">
              <a:solidFill>
                <a:prstClr val="white"/>
              </a:solidFill>
            </a:endParaRPr>
          </a:p>
        </p:txBody>
      </p:sp>
      <p:sp>
        <p:nvSpPr>
          <p:cNvPr id="6" name="عنصر نائب للتذييل 5"/>
          <p:cNvSpPr>
            <a:spLocks noGrp="1"/>
          </p:cNvSpPr>
          <p:nvPr>
            <p:ph type="ftr" sz="quarter" idx="11"/>
          </p:nvPr>
        </p:nvSpPr>
        <p:spPr/>
        <p:txBody>
          <a:bodyPr/>
          <a:lstStyle/>
          <a:p>
            <a:endParaRPr lang="en-US">
              <a:solidFill>
                <a:prstClr val="white"/>
              </a:solidFill>
            </a:endParaRPr>
          </a:p>
        </p:txBody>
      </p:sp>
      <p:sp>
        <p:nvSpPr>
          <p:cNvPr id="7" name="عنصر نائب لرقم الشريحة 6"/>
          <p:cNvSpPr>
            <a:spLocks noGrp="1"/>
          </p:cNvSpPr>
          <p:nvPr>
            <p:ph type="sldNum" sz="quarter" idx="12"/>
          </p:nvPr>
        </p:nvSpPr>
        <p:spPr/>
        <p:txBody>
          <a:bodyPr/>
          <a:lstStyle/>
          <a:p>
            <a:fld id="{E023F97E-7090-45F2-B871-BE798930AB65}" type="slidenum">
              <a:rPr lang="en-US" smtClean="0">
                <a:solidFill>
                  <a:prstClr val="white"/>
                </a:solidFill>
              </a:rPr>
              <a:pPr/>
              <a:t>‹#›</a:t>
            </a:fld>
            <a:endParaRPr lang="en-US">
              <a:solidFill>
                <a:prstClr val="white"/>
              </a:solidFill>
            </a:endParaRPr>
          </a:p>
        </p:txBody>
      </p:sp>
      <p:sp>
        <p:nvSpPr>
          <p:cNvPr id="8" name="عنوان 7"/>
          <p:cNvSpPr>
            <a:spLocks noGrp="1"/>
          </p:cNvSpPr>
          <p:nvPr>
            <p:ph type="title"/>
          </p:nvPr>
        </p:nvSpPr>
        <p:spPr/>
        <p:txBody>
          <a:bodyPr rtlCol="0"/>
          <a:lstStyle/>
          <a:p>
            <a:r>
              <a:rPr kumimoji="0" lang="ar-SA" smtClean="0"/>
              <a:t>انقر لتحرير نمط العنوان الرئيسي</a:t>
            </a:r>
            <a:endParaRPr kumimoji="0" lang="en-US"/>
          </a:p>
        </p:txBody>
      </p:sp>
    </p:spTree>
    <p:extLst>
      <p:ext uri="{BB962C8B-B14F-4D97-AF65-F5344CB8AC3E}">
        <p14:creationId xmlns:p14="http://schemas.microsoft.com/office/powerpoint/2010/main" val="923595579"/>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bg>
      <p:bgRef idx="1003">
        <a:schemeClr val="bg1"/>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8229600" cy="1143000"/>
          </a:xfrm>
        </p:spPr>
        <p:txBody>
          <a:bodyPr anchor="ctr"/>
          <a:lstStyle>
            <a:lvl1pPr>
              <a:defRPr/>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p>
            <a:fld id="{4BF06441-1543-4B5F-AF37-3478EDC01736}" type="datetimeFigureOut">
              <a:rPr lang="en-US" smtClean="0">
                <a:solidFill>
                  <a:prstClr val="black"/>
                </a:solidFill>
              </a:rPr>
              <a:pPr/>
              <a:t>2/15/2025</a:t>
            </a:fld>
            <a:endParaRPr lang="en-US">
              <a:solidFill>
                <a:prstClr val="black"/>
              </a:solidFill>
            </a:endParaRPr>
          </a:p>
        </p:txBody>
      </p:sp>
      <p:sp>
        <p:nvSpPr>
          <p:cNvPr id="8" name="عنصر نائب للتذييل 7"/>
          <p:cNvSpPr>
            <a:spLocks noGrp="1"/>
          </p:cNvSpPr>
          <p:nvPr>
            <p:ph type="ftr" sz="quarter" idx="11"/>
          </p:nvPr>
        </p:nvSpPr>
        <p:spPr/>
        <p:txBody>
          <a:bodyPr/>
          <a:lstStyle/>
          <a:p>
            <a:endParaRPr lang="en-US">
              <a:solidFill>
                <a:prstClr val="black"/>
              </a:solidFill>
            </a:endParaRPr>
          </a:p>
        </p:txBody>
      </p:sp>
      <p:sp>
        <p:nvSpPr>
          <p:cNvPr id="9" name="عنصر نائب لرقم الشريحة 8"/>
          <p:cNvSpPr>
            <a:spLocks noGrp="1"/>
          </p:cNvSpPr>
          <p:nvPr>
            <p:ph type="sldNum" sz="quarter" idx="12"/>
          </p:nvPr>
        </p:nvSpPr>
        <p:spPr/>
        <p:txBody>
          <a:bodyPr/>
          <a:lstStyle/>
          <a:p>
            <a:fld id="{E023F97E-7090-45F2-B871-BE798930AB6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21570338"/>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bg>
      <p:bgRef idx="1002">
        <a:schemeClr val="bg1"/>
      </p:bgRef>
    </p:bg>
    <p:spTree>
      <p:nvGrpSpPr>
        <p:cNvPr id="1" name=""/>
        <p:cNvGrpSpPr/>
        <p:nvPr/>
      </p:nvGrpSpPr>
      <p:grpSpPr>
        <a:xfrm>
          <a:off x="0" y="0"/>
          <a:ext cx="0" cy="0"/>
          <a:chOff x="0" y="0"/>
          <a:chExt cx="0" cy="0"/>
        </a:xfrm>
      </p:grpSpPr>
      <p:sp>
        <p:nvSpPr>
          <p:cNvPr id="3" name="عنصر نائب للتاريخ 2"/>
          <p:cNvSpPr>
            <a:spLocks noGrp="1"/>
          </p:cNvSpPr>
          <p:nvPr>
            <p:ph type="dt" sz="half" idx="10"/>
          </p:nvPr>
        </p:nvSpPr>
        <p:spPr/>
        <p:txBody>
          <a:bodyPr/>
          <a:lstStyle/>
          <a:p>
            <a:fld id="{4BF06441-1543-4B5F-AF37-3478EDC01736}" type="datetimeFigureOut">
              <a:rPr lang="en-US" smtClean="0">
                <a:solidFill>
                  <a:prstClr val="white"/>
                </a:solidFill>
              </a:rPr>
              <a:pPr/>
              <a:t>2/15/2025</a:t>
            </a:fld>
            <a:endParaRPr lang="en-US">
              <a:solidFill>
                <a:prstClr val="white"/>
              </a:solidFill>
            </a:endParaRPr>
          </a:p>
        </p:txBody>
      </p:sp>
      <p:sp>
        <p:nvSpPr>
          <p:cNvPr id="4" name="عنصر نائب للتذييل 3"/>
          <p:cNvSpPr>
            <a:spLocks noGrp="1"/>
          </p:cNvSpPr>
          <p:nvPr>
            <p:ph type="ftr" sz="quarter" idx="11"/>
          </p:nvPr>
        </p:nvSpPr>
        <p:spPr/>
        <p:txBody>
          <a:bodyPr/>
          <a:lstStyle/>
          <a:p>
            <a:endParaRPr lang="en-US">
              <a:solidFill>
                <a:prstClr val="white"/>
              </a:solidFill>
            </a:endParaRPr>
          </a:p>
        </p:txBody>
      </p:sp>
      <p:sp>
        <p:nvSpPr>
          <p:cNvPr id="5" name="عنصر نائب لرقم الشريحة 4"/>
          <p:cNvSpPr>
            <a:spLocks noGrp="1"/>
          </p:cNvSpPr>
          <p:nvPr>
            <p:ph type="sldNum" sz="quarter" idx="12"/>
          </p:nvPr>
        </p:nvSpPr>
        <p:spPr/>
        <p:txBody>
          <a:bodyPr/>
          <a:lstStyle/>
          <a:p>
            <a:fld id="{E023F97E-7090-45F2-B871-BE798930AB65}" type="slidenum">
              <a:rPr lang="en-US" smtClean="0">
                <a:solidFill>
                  <a:prstClr val="white"/>
                </a:solidFill>
              </a:rPr>
              <a:pPr/>
              <a:t>‹#›</a:t>
            </a:fld>
            <a:endParaRPr lang="en-US">
              <a:solidFill>
                <a:prstClr val="white"/>
              </a:solidFill>
            </a:endParaRPr>
          </a:p>
        </p:txBody>
      </p:sp>
      <p:sp>
        <p:nvSpPr>
          <p:cNvPr id="6" name="عنوان 5"/>
          <p:cNvSpPr>
            <a:spLocks noGrp="1"/>
          </p:cNvSpPr>
          <p:nvPr>
            <p:ph type="title"/>
          </p:nvPr>
        </p:nvSpPr>
        <p:spPr/>
        <p:txBody>
          <a:bodyPr rtlCol="0"/>
          <a:lstStyle/>
          <a:p>
            <a:r>
              <a:rPr kumimoji="0" lang="ar-SA" smtClean="0"/>
              <a:t>انقر لتحرير نمط العنوان الرئيسي</a:t>
            </a:r>
            <a:endParaRPr kumimoji="0" lang="en-US"/>
          </a:p>
        </p:txBody>
      </p:sp>
    </p:spTree>
    <p:extLst>
      <p:ext uri="{BB962C8B-B14F-4D97-AF65-F5344CB8AC3E}">
        <p14:creationId xmlns:p14="http://schemas.microsoft.com/office/powerpoint/2010/main" val="3924493273"/>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4BF06441-1543-4B5F-AF37-3478EDC01736}" type="datetimeFigureOut">
              <a:rPr lang="en-US" smtClean="0">
                <a:solidFill>
                  <a:prstClr val="black"/>
                </a:solidFill>
              </a:rPr>
              <a:pPr/>
              <a:t>2/15/2025</a:t>
            </a:fld>
            <a:endParaRPr lang="en-US">
              <a:solidFill>
                <a:prstClr val="black"/>
              </a:solidFill>
            </a:endParaRPr>
          </a:p>
        </p:txBody>
      </p:sp>
      <p:sp>
        <p:nvSpPr>
          <p:cNvPr id="3" name="عنصر نائب للتذييل 2"/>
          <p:cNvSpPr>
            <a:spLocks noGrp="1"/>
          </p:cNvSpPr>
          <p:nvPr>
            <p:ph type="ftr" sz="quarter" idx="11"/>
          </p:nvPr>
        </p:nvSpPr>
        <p:spPr/>
        <p:txBody>
          <a:bodyPr/>
          <a:lstStyle/>
          <a:p>
            <a:endParaRPr lang="en-US">
              <a:solidFill>
                <a:prstClr val="black"/>
              </a:solidFill>
            </a:endParaRPr>
          </a:p>
        </p:txBody>
      </p:sp>
      <p:sp>
        <p:nvSpPr>
          <p:cNvPr id="4" name="عنصر نائب لرقم الشريحة 3"/>
          <p:cNvSpPr>
            <a:spLocks noGrp="1"/>
          </p:cNvSpPr>
          <p:nvPr>
            <p:ph type="sldNum" sz="quarter" idx="12"/>
          </p:nvPr>
        </p:nvSpPr>
        <p:spPr/>
        <p:txBody>
          <a:bodyPr/>
          <a:lstStyle/>
          <a:p>
            <a:fld id="{E023F97E-7090-45F2-B871-BE798930AB6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507093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bg>
      <p:bgRef idx="1003">
        <a:schemeClr val="bg1"/>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a:xfrm>
            <a:off x="6727032" y="6407944"/>
            <a:ext cx="1920240" cy="365760"/>
          </a:xfrm>
        </p:spPr>
        <p:txBody>
          <a:bodyPr/>
          <a:lstStyle/>
          <a:p>
            <a:fld id="{4BF06441-1543-4B5F-AF37-3478EDC01736}" type="datetimeFigureOut">
              <a:rPr lang="en-US" smtClean="0">
                <a:solidFill>
                  <a:prstClr val="black"/>
                </a:solidFill>
              </a:rPr>
              <a:pPr/>
              <a:t>2/15/2025</a:t>
            </a:fld>
            <a:endParaRPr lang="en-US">
              <a:solidFill>
                <a:prstClr val="black"/>
              </a:solidFill>
            </a:endParaRPr>
          </a:p>
        </p:txBody>
      </p:sp>
      <p:sp>
        <p:nvSpPr>
          <p:cNvPr id="6" name="عنصر نائب للتذييل 5"/>
          <p:cNvSpPr>
            <a:spLocks noGrp="1"/>
          </p:cNvSpPr>
          <p:nvPr>
            <p:ph type="ftr" sz="quarter" idx="11"/>
          </p:nvPr>
        </p:nvSpPr>
        <p:spPr/>
        <p:txBody>
          <a:bodyPr/>
          <a:lstStyle/>
          <a:p>
            <a:endParaRPr lang="en-US">
              <a:solidFill>
                <a:prstClr val="black"/>
              </a:solidFill>
            </a:endParaRPr>
          </a:p>
        </p:txBody>
      </p:sp>
      <p:sp>
        <p:nvSpPr>
          <p:cNvPr id="7" name="عنصر نائب لرقم الشريحة 6"/>
          <p:cNvSpPr>
            <a:spLocks noGrp="1"/>
          </p:cNvSpPr>
          <p:nvPr>
            <p:ph type="sldNum" sz="quarter" idx="12"/>
          </p:nvPr>
        </p:nvSpPr>
        <p:spPr/>
        <p:txBody>
          <a:bodyPr/>
          <a:lstStyle/>
          <a:p>
            <a:fld id="{E023F97E-7090-45F2-B871-BE798930AB6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981802116"/>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bg>
      <p:bgRef idx="1002">
        <a:schemeClr val="bg1"/>
      </p:bgRef>
    </p:bg>
    <p:spTree>
      <p:nvGrpSpPr>
        <p:cNvPr id="1" name=""/>
        <p:cNvGrpSpPr/>
        <p:nvPr/>
      </p:nvGrpSpPr>
      <p:grpSpPr>
        <a:xfrm>
          <a:off x="0" y="0"/>
          <a:ext cx="0" cy="0"/>
          <a:chOff x="0" y="0"/>
          <a:chExt cx="0" cy="0"/>
        </a:xfrm>
      </p:grpSpPr>
      <p:sp>
        <p:nvSpPr>
          <p:cNvPr id="4" name="عنصر نائب للنص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ar-SA" smtClean="0"/>
              <a:t>انقر لتحرير أنماط النص الرئيسي</a:t>
            </a:r>
          </a:p>
        </p:txBody>
      </p:sp>
      <p:sp>
        <p:nvSpPr>
          <p:cNvPr id="3" name="عنصر نائب للصورة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ar-SA" smtClean="0"/>
              <a:t>انقر فوق الرمز لإضافة صورة</a:t>
            </a:r>
            <a:endParaRPr kumimoji="0" lang="en-US" dirty="0"/>
          </a:p>
        </p:txBody>
      </p:sp>
      <p:sp>
        <p:nvSpPr>
          <p:cNvPr id="5" name="عنصر نائب للتاريخ 4"/>
          <p:cNvSpPr>
            <a:spLocks noGrp="1"/>
          </p:cNvSpPr>
          <p:nvPr>
            <p:ph type="dt" sz="half" idx="10"/>
          </p:nvPr>
        </p:nvSpPr>
        <p:spPr/>
        <p:txBody>
          <a:bodyPr/>
          <a:lstStyle>
            <a:lvl1pPr>
              <a:defRPr>
                <a:solidFill>
                  <a:schemeClr val="tx1"/>
                </a:solidFill>
              </a:defRPr>
            </a:lvl1pPr>
            <a:extLst/>
          </a:lstStyle>
          <a:p>
            <a:fld id="{4BF06441-1543-4B5F-AF37-3478EDC01736}" type="datetimeFigureOut">
              <a:rPr lang="en-US" smtClean="0">
                <a:solidFill>
                  <a:prstClr val="white"/>
                </a:solidFill>
              </a:rPr>
              <a:pPr/>
              <a:t>2/15/2025</a:t>
            </a:fld>
            <a:endParaRPr lang="en-US">
              <a:solidFill>
                <a:prstClr val="white"/>
              </a:solidFill>
            </a:endParaRPr>
          </a:p>
        </p:txBody>
      </p:sp>
      <p:sp>
        <p:nvSpPr>
          <p:cNvPr id="6" name="عنصر نائب للتذييل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solidFill>
                <a:prstClr val="white"/>
              </a:solidFill>
            </a:endParaRPr>
          </a:p>
        </p:txBody>
      </p:sp>
      <p:sp>
        <p:nvSpPr>
          <p:cNvPr id="7" name="عنصر نائب لرقم الشريحة 6"/>
          <p:cNvSpPr>
            <a:spLocks noGrp="1"/>
          </p:cNvSpPr>
          <p:nvPr>
            <p:ph type="sldNum" sz="quarter" idx="12"/>
          </p:nvPr>
        </p:nvSpPr>
        <p:spPr/>
        <p:txBody>
          <a:bodyPr/>
          <a:lstStyle>
            <a:lvl1pPr>
              <a:defRPr>
                <a:solidFill>
                  <a:schemeClr val="tx1"/>
                </a:solidFill>
              </a:defRPr>
            </a:lvl1pPr>
            <a:extLst/>
          </a:lstStyle>
          <a:p>
            <a:fld id="{E023F97E-7090-45F2-B871-BE798930AB65}" type="slidenum">
              <a:rPr lang="en-US" smtClean="0">
                <a:solidFill>
                  <a:prstClr val="white"/>
                </a:solidFill>
              </a:rPr>
              <a:pPr/>
              <a:t>‹#›</a:t>
            </a:fld>
            <a:endParaRPr lang="en-US">
              <a:solidFill>
                <a:prstClr val="white"/>
              </a:solidFill>
            </a:endParaRPr>
          </a:p>
        </p:txBody>
      </p:sp>
      <p:sp>
        <p:nvSpPr>
          <p:cNvPr id="2" name="عنوان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ar-SA" smtClean="0"/>
              <a:t>انقر لتحرير نمط العنوان الرئيسي</a:t>
            </a:r>
            <a:endParaRPr kumimoji="0" lang="en-US"/>
          </a:p>
        </p:txBody>
      </p:sp>
      <p:sp>
        <p:nvSpPr>
          <p:cNvPr id="8" name="شكل حر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pPr algn="l" rtl="0"/>
            <a:endParaRPr lang="en-US">
              <a:solidFill>
                <a:prstClr val="white"/>
              </a:solidFill>
            </a:endParaRPr>
          </a:p>
        </p:txBody>
      </p:sp>
      <p:sp>
        <p:nvSpPr>
          <p:cNvPr id="9" name="شكل حر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pPr algn="l" rtl="0"/>
            <a:endParaRPr lang="en-US">
              <a:solidFill>
                <a:prstClr val="white"/>
              </a:solidFill>
            </a:endParaRPr>
          </a:p>
        </p:txBody>
      </p:sp>
      <p:sp>
        <p:nvSpPr>
          <p:cNvPr id="10" name="مثلث قائم الزاوية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rtl="0"/>
            <a:endParaRPr lang="en-US">
              <a:solidFill>
                <a:prstClr val="white"/>
              </a:solidFill>
            </a:endParaRPr>
          </a:p>
        </p:txBody>
      </p:sp>
      <p:cxnSp>
        <p:nvCxnSpPr>
          <p:cNvPr id="11" name="رابط مستقيم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شارة رتبة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rtl="0"/>
            <a:endParaRPr lang="en-US">
              <a:solidFill>
                <a:prstClr val="white"/>
              </a:solidFill>
            </a:endParaRPr>
          </a:p>
        </p:txBody>
      </p:sp>
      <p:sp>
        <p:nvSpPr>
          <p:cNvPr id="13" name="شارة رتبة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rtl="0"/>
            <a:endParaRPr lang="en-US">
              <a:solidFill>
                <a:prstClr val="white"/>
              </a:solidFill>
            </a:endParaRPr>
          </a:p>
        </p:txBody>
      </p:sp>
    </p:spTree>
    <p:extLst>
      <p:ext uri="{BB962C8B-B14F-4D97-AF65-F5344CB8AC3E}">
        <p14:creationId xmlns:p14="http://schemas.microsoft.com/office/powerpoint/2010/main" val="1920854268"/>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شكل حر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pPr algn="l" rtl="0"/>
            <a:endParaRPr lang="en-US">
              <a:solidFill>
                <a:prstClr val="black"/>
              </a:solidFill>
            </a:endParaRPr>
          </a:p>
        </p:txBody>
      </p:sp>
      <p:sp>
        <p:nvSpPr>
          <p:cNvPr id="12" name="شكل حر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pPr algn="l" rtl="0"/>
            <a:endParaRPr lang="en-US">
              <a:solidFill>
                <a:prstClr val="black"/>
              </a:solidFill>
            </a:endParaRPr>
          </a:p>
        </p:txBody>
      </p:sp>
      <p:sp>
        <p:nvSpPr>
          <p:cNvPr id="14" name="مثلث قائم الزاوية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rtl="0"/>
            <a:endParaRPr lang="en-US">
              <a:solidFill>
                <a:prstClr val="white"/>
              </a:solidFill>
            </a:endParaRPr>
          </a:p>
        </p:txBody>
      </p:sp>
      <p:cxnSp>
        <p:nvCxnSpPr>
          <p:cNvPr id="15" name="رابط مستقيم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عنصر نائب للعنوان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ar-SA" smtClean="0"/>
              <a:t>انقر لتحرير نمط العنوان الرئيسي</a:t>
            </a:r>
            <a:endParaRPr kumimoji="0" lang="en-US"/>
          </a:p>
        </p:txBody>
      </p:sp>
      <p:sp>
        <p:nvSpPr>
          <p:cNvPr id="30" name="عنصر نائب للنص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0" name="عنصر نائب للتاريخ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rtl="0"/>
            <a:fld id="{4BF06441-1543-4B5F-AF37-3478EDC01736}" type="datetimeFigureOut">
              <a:rPr lang="en-US" smtClean="0">
                <a:solidFill>
                  <a:prstClr val="black"/>
                </a:solidFill>
              </a:rPr>
              <a:pPr rtl="0"/>
              <a:t>2/15/2025</a:t>
            </a:fld>
            <a:endParaRPr lang="en-US">
              <a:solidFill>
                <a:prstClr val="black"/>
              </a:solidFill>
            </a:endParaRPr>
          </a:p>
        </p:txBody>
      </p:sp>
      <p:sp>
        <p:nvSpPr>
          <p:cNvPr id="22" name="عنصر نائب للتذييل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rtl="0"/>
            <a:endParaRPr lang="en-US">
              <a:solidFill>
                <a:prstClr val="black"/>
              </a:solidFill>
            </a:endParaRPr>
          </a:p>
        </p:txBody>
      </p:sp>
      <p:sp>
        <p:nvSpPr>
          <p:cNvPr id="18" name="عنصر نائب لرقم الشريحة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rtl="0"/>
            <a:fld id="{E023F97E-7090-45F2-B871-BE798930AB65}" type="slidenum">
              <a:rPr lang="en-US" smtClean="0">
                <a:solidFill>
                  <a:prstClr val="black"/>
                </a:solidFill>
              </a:rPr>
              <a:pPr rtl="0"/>
              <a:t>‹#›</a:t>
            </a:fld>
            <a:endParaRPr lang="en-US">
              <a:solidFill>
                <a:prstClr val="black"/>
              </a:solidFill>
            </a:endParaRPr>
          </a:p>
        </p:txBody>
      </p:sp>
    </p:spTree>
    <p:extLst>
      <p:ext uri="{BB962C8B-B14F-4D97-AF65-F5344CB8AC3E}">
        <p14:creationId xmlns:p14="http://schemas.microsoft.com/office/powerpoint/2010/main" val="29039494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38C5FF-BF78-4495-BDAD-7FE37CCA29AA}" type="datetimeFigureOut">
              <a:rPr lang="ar-IQ" smtClean="0"/>
              <a:pPr/>
              <a:t>17/08/1446</a:t>
            </a:fld>
            <a:endParaRPr lang="ar-IQ"/>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ar-IQ"/>
          </a:p>
        </p:txBody>
      </p:sp>
      <p:sp>
        <p:nvSpPr>
          <p:cNvPr id="6" name="عنصر نائب لرقم الشريحة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1D6CD0-E382-4907-AA08-DF1328C14678}" type="slidenum">
              <a:rPr lang="ar-IQ" smtClean="0"/>
              <a:pPr/>
              <a:t>‹#›</a:t>
            </a:fld>
            <a:endParaRPr lang="ar-IQ"/>
          </a:p>
        </p:txBody>
      </p:sp>
    </p:spTree>
    <p:extLst>
      <p:ext uri="{BB962C8B-B14F-4D97-AF65-F5344CB8AC3E}">
        <p14:creationId xmlns:p14="http://schemas.microsoft.com/office/powerpoint/2010/main" val="13688862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flipH="1">
            <a:off x="205168" y="1935237"/>
            <a:ext cx="863600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1600200" y="533401"/>
            <a:ext cx="5486400" cy="815608"/>
          </a:xfrm>
          <a:prstGeom prst="rect">
            <a:avLst/>
          </a:prstGeom>
        </p:spPr>
        <p:txBody>
          <a:bodyPr wrap="square">
            <a:spAutoFit/>
          </a:bodyPr>
          <a:lstStyle/>
          <a:p>
            <a:pPr algn="ctr" rtl="0"/>
            <a:r>
              <a:rPr lang="ar-IQ" sz="2700" b="1" dirty="0" smtClean="0">
                <a:solidFill>
                  <a:prstClr val="black"/>
                </a:solidFill>
                <a:latin typeface="Times New Roman" panose="02020603050405020304" pitchFamily="18" charset="0"/>
                <a:cs typeface="Times New Roman" panose="02020603050405020304" pitchFamily="18" charset="0"/>
              </a:rPr>
              <a:t> </a:t>
            </a:r>
            <a:r>
              <a:rPr lang="en-US" sz="2000" b="1" dirty="0">
                <a:solidFill>
                  <a:prstClr val="black"/>
                </a:solidFill>
                <a:latin typeface="Times New Roman" panose="02020603050405020304" pitchFamily="18" charset="0"/>
                <a:cs typeface="Times New Roman" panose="02020603050405020304" pitchFamily="18" charset="0"/>
              </a:rPr>
              <a:t>poultry diseases </a:t>
            </a:r>
            <a:r>
              <a:rPr lang="en-US" sz="2000" b="1" dirty="0" smtClean="0">
                <a:solidFill>
                  <a:prstClr val="black"/>
                </a:solidFill>
                <a:latin typeface="Times New Roman" panose="02020603050405020304" pitchFamily="18" charset="0"/>
                <a:cs typeface="Times New Roman" panose="02020603050405020304" pitchFamily="18" charset="0"/>
              </a:rPr>
              <a:t> </a:t>
            </a:r>
            <a:endParaRPr lang="en-US" sz="2000" b="1" dirty="0">
              <a:solidFill>
                <a:prstClr val="black"/>
              </a:solidFill>
              <a:latin typeface="Times New Roman" panose="02020603050405020304" pitchFamily="18" charset="0"/>
              <a:cs typeface="Times New Roman" panose="02020603050405020304" pitchFamily="18" charset="0"/>
            </a:endParaRPr>
          </a:p>
          <a:p>
            <a:pPr algn="ctr" rtl="0"/>
            <a:r>
              <a:rPr lang="en-US" sz="2000" b="1" dirty="0" smtClean="0">
                <a:solidFill>
                  <a:prstClr val="black"/>
                </a:solidFill>
                <a:latin typeface="Times New Roman" panose="02020603050405020304" pitchFamily="18" charset="0"/>
                <a:cs typeface="Times New Roman" panose="02020603050405020304" pitchFamily="18" charset="0"/>
              </a:rPr>
              <a:t>fourth </a:t>
            </a:r>
            <a:r>
              <a:rPr lang="en-US" sz="2000" b="1" dirty="0">
                <a:solidFill>
                  <a:prstClr val="black"/>
                </a:solidFill>
                <a:latin typeface="Times New Roman" panose="02020603050405020304" pitchFamily="18" charset="0"/>
                <a:cs typeface="Times New Roman" panose="02020603050405020304" pitchFamily="18" charset="0"/>
              </a:rPr>
              <a:t>stage</a:t>
            </a:r>
          </a:p>
        </p:txBody>
      </p:sp>
      <p:sp>
        <p:nvSpPr>
          <p:cNvPr id="3" name="Rectangle 2"/>
          <p:cNvSpPr/>
          <p:nvPr/>
        </p:nvSpPr>
        <p:spPr>
          <a:xfrm>
            <a:off x="4523167" y="3625152"/>
            <a:ext cx="3630233" cy="1477328"/>
          </a:xfrm>
          <a:prstGeom prst="rect">
            <a:avLst/>
          </a:prstGeom>
        </p:spPr>
        <p:txBody>
          <a:bodyPr wrap="square">
            <a:spAutoFit/>
          </a:bodyPr>
          <a:lstStyle/>
          <a:p>
            <a:pPr algn="ctr" rtl="0">
              <a:defRPr/>
            </a:pPr>
            <a:r>
              <a:rPr lang="en-US" dirty="0" err="1" smtClean="0">
                <a:solidFill>
                  <a:prstClr val="black"/>
                </a:solidFill>
                <a:latin typeface="Times New Roman" panose="02020603050405020304" pitchFamily="18" charset="0"/>
                <a:cs typeface="Times New Roman" panose="02020603050405020304" pitchFamily="18" charset="0"/>
              </a:rPr>
              <a:t>Dr.Harith</a:t>
            </a:r>
            <a:r>
              <a:rPr lang="en-US" dirty="0" smtClean="0">
                <a:solidFill>
                  <a:prstClr val="black"/>
                </a:solidFill>
                <a:latin typeface="Times New Roman" panose="02020603050405020304" pitchFamily="18" charset="0"/>
                <a:cs typeface="Times New Roman" panose="02020603050405020304" pitchFamily="18" charset="0"/>
              </a:rPr>
              <a:t> Abdulla </a:t>
            </a:r>
            <a:endParaRPr lang="en-GB" b="1" dirty="0">
              <a:solidFill>
                <a:prstClr val="black"/>
              </a:solidFill>
              <a:latin typeface="Times New Roman" panose="02020603050405020304" pitchFamily="18" charset="0"/>
              <a:cs typeface="Times New Roman" panose="02020603050405020304" pitchFamily="18" charset="0"/>
            </a:endParaRPr>
          </a:p>
          <a:p>
            <a:pPr algn="ctr" rtl="0">
              <a:defRPr/>
            </a:pPr>
            <a:r>
              <a:rPr lang="en-US" dirty="0">
                <a:solidFill>
                  <a:prstClr val="black"/>
                </a:solidFill>
                <a:latin typeface="Times New Roman" panose="02020603050405020304" pitchFamily="18" charset="0"/>
                <a:cs typeface="Times New Roman" panose="02020603050405020304" pitchFamily="18" charset="0"/>
              </a:rPr>
              <a:t>Department of Pathology and Poultry </a:t>
            </a:r>
            <a:r>
              <a:rPr lang="en-US" dirty="0" smtClean="0">
                <a:solidFill>
                  <a:prstClr val="black"/>
                </a:solidFill>
                <a:latin typeface="Times New Roman" panose="02020603050405020304" pitchFamily="18" charset="0"/>
                <a:cs typeface="Times New Roman" panose="02020603050405020304" pitchFamily="18" charset="0"/>
              </a:rPr>
              <a:t>Disease</a:t>
            </a:r>
          </a:p>
          <a:p>
            <a:pPr algn="ctr" rtl="0">
              <a:defRPr/>
            </a:pPr>
            <a:r>
              <a:rPr lang="en-US" dirty="0">
                <a:solidFill>
                  <a:prstClr val="black"/>
                </a:solidFill>
                <a:latin typeface="Times New Roman" panose="02020603050405020304" pitchFamily="18" charset="0"/>
                <a:cs typeface="Times New Roman" panose="02020603050405020304" pitchFamily="18" charset="0"/>
              </a:rPr>
              <a:t>College of veterinary medicine</a:t>
            </a:r>
            <a:br>
              <a:rPr lang="en-US" dirty="0">
                <a:solidFill>
                  <a:prstClr val="black"/>
                </a:solidFill>
                <a:latin typeface="Times New Roman" panose="02020603050405020304" pitchFamily="18" charset="0"/>
                <a:cs typeface="Times New Roman" panose="02020603050405020304" pitchFamily="18" charset="0"/>
              </a:rPr>
            </a:br>
            <a:r>
              <a:rPr lang="en-US" dirty="0">
                <a:solidFill>
                  <a:prstClr val="black"/>
                </a:solidFill>
                <a:latin typeface="Times New Roman" panose="02020603050405020304" pitchFamily="18" charset="0"/>
                <a:cs typeface="Times New Roman" panose="02020603050405020304" pitchFamily="18" charset="0"/>
              </a:rPr>
              <a:t>university of </a:t>
            </a:r>
            <a:r>
              <a:rPr lang="en-US" dirty="0" err="1" smtClean="0">
                <a:solidFill>
                  <a:prstClr val="black"/>
                </a:solidFill>
                <a:latin typeface="Times New Roman" panose="02020603050405020304" pitchFamily="18" charset="0"/>
                <a:cs typeface="Times New Roman" panose="02020603050405020304" pitchFamily="18" charset="0"/>
              </a:rPr>
              <a:t>Basrah</a:t>
            </a:r>
            <a:endParaRPr lang="en-GB" dirty="0">
              <a:solidFill>
                <a:prstClr val="black"/>
              </a:solidFill>
              <a:latin typeface="Times New Roman" panose="02020603050405020304" pitchFamily="18" charset="0"/>
              <a:cs typeface="Times New Roman" panose="02020603050405020304" pitchFamily="18" charset="0"/>
            </a:endParaRPr>
          </a:p>
        </p:txBody>
      </p:sp>
      <p:pic>
        <p:nvPicPr>
          <p:cNvPr id="16" name="Picture 2" descr="Image result for university of basrah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804" y="533401"/>
            <a:ext cx="1221248" cy="1200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a:extLst>
              <a:ext uri="{FF2B5EF4-FFF2-40B4-BE49-F238E27FC236}">
                <a16:creationId xmlns:a16="http://schemas.microsoft.com/office/drawing/2014/main" xmlns="" id="{4664DB9F-59BB-47A5-8080-662EED16E9E1}"/>
              </a:ext>
            </a:extLst>
          </p:cNvPr>
          <p:cNvSpPr/>
          <p:nvPr/>
        </p:nvSpPr>
        <p:spPr>
          <a:xfrm>
            <a:off x="2483768" y="2184816"/>
            <a:ext cx="6380833" cy="661207"/>
          </a:xfrm>
          <a:prstGeom prst="rect">
            <a:avLst/>
          </a:prstGeom>
        </p:spPr>
        <p:txBody>
          <a:bodyPr wrap="square">
            <a:spAutoFit/>
          </a:bodyPr>
          <a:lstStyle/>
          <a:p>
            <a:pPr algn="ctr" rtl="0">
              <a:lnSpc>
                <a:spcPct val="150000"/>
              </a:lnSpc>
            </a:pPr>
            <a:r>
              <a:rPr lang="en-US" sz="2800" b="1" dirty="0">
                <a:solidFill>
                  <a:prstClr val="black"/>
                </a:solidFill>
                <a:latin typeface="Times New Roman" panose="02020603050405020304" pitchFamily="18" charset="0"/>
                <a:cs typeface="Times New Roman" panose="02020603050405020304" pitchFamily="18" charset="0"/>
              </a:rPr>
              <a:t>Fowl Pox+  Egg  Drop  </a:t>
            </a:r>
            <a:r>
              <a:rPr lang="en-US" sz="2800" b="1" dirty="0" smtClean="0">
                <a:solidFill>
                  <a:prstClr val="black"/>
                </a:solidFill>
                <a:latin typeface="Times New Roman" panose="02020603050405020304" pitchFamily="18" charset="0"/>
                <a:cs typeface="Times New Roman" panose="02020603050405020304" pitchFamily="18" charset="0"/>
              </a:rPr>
              <a:t>Syndrome</a:t>
            </a:r>
            <a:endParaRPr lang="en-US" sz="2800" b="1" dirty="0">
              <a:solidFill>
                <a:prstClr val="black"/>
              </a:solidFill>
              <a:latin typeface="Times New Roman" panose="02020603050405020304" pitchFamily="18" charset="0"/>
              <a:cs typeface="Times New Roman" panose="02020603050405020304" pitchFamily="18" charset="0"/>
            </a:endParaRPr>
          </a:p>
        </p:txBody>
      </p:sp>
      <p:grpSp>
        <p:nvGrpSpPr>
          <p:cNvPr id="17" name="Group 16">
            <a:extLst>
              <a:ext uri="{FF2B5EF4-FFF2-40B4-BE49-F238E27FC236}">
                <a16:creationId xmlns:a16="http://schemas.microsoft.com/office/drawing/2014/main" xmlns="" id="{EF240524-FD1C-4D7A-81C5-EC549C440BAE}"/>
              </a:ext>
            </a:extLst>
          </p:cNvPr>
          <p:cNvGrpSpPr/>
          <p:nvPr/>
        </p:nvGrpSpPr>
        <p:grpSpPr>
          <a:xfrm>
            <a:off x="139147" y="5661289"/>
            <a:ext cx="8725454" cy="507831"/>
            <a:chOff x="185529" y="6405382"/>
            <a:chExt cx="11633938" cy="677106"/>
          </a:xfrm>
        </p:grpSpPr>
        <p:cxnSp>
          <p:nvCxnSpPr>
            <p:cNvPr id="19" name="Straight Connector 18">
              <a:extLst>
                <a:ext uri="{FF2B5EF4-FFF2-40B4-BE49-F238E27FC236}">
                  <a16:creationId xmlns:a16="http://schemas.microsoft.com/office/drawing/2014/main" xmlns="" id="{5BA06214-1B13-4837-BBC6-F80A38D6FFEB}"/>
                </a:ext>
              </a:extLst>
            </p:cNvPr>
            <p:cNvCxnSpPr/>
            <p:nvPr/>
          </p:nvCxnSpPr>
          <p:spPr>
            <a:xfrm flipH="1">
              <a:off x="304800" y="6412317"/>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xmlns="" id="{BBFDE99E-14D5-4903-9CE7-4F43A9CB7AB8}"/>
                </a:ext>
              </a:extLst>
            </p:cNvPr>
            <p:cNvSpPr/>
            <p:nvPr/>
          </p:nvSpPr>
          <p:spPr>
            <a:xfrm>
              <a:off x="185529" y="6405382"/>
              <a:ext cx="7908472" cy="677106"/>
            </a:xfrm>
            <a:prstGeom prst="rect">
              <a:avLst/>
            </a:prstGeom>
          </p:spPr>
          <p:txBody>
            <a:bodyPr wrap="square">
              <a:spAutoFit/>
            </a:bodyPr>
            <a:lstStyle/>
            <a:p>
              <a:pPr algn="l" rtl="0">
                <a:defRPr/>
              </a:pPr>
              <a:r>
                <a:rPr lang="en-GB" sz="1350" dirty="0">
                  <a:solidFill>
                    <a:prstClr val="black"/>
                  </a:solidFill>
                  <a:latin typeface="Times New Roman" panose="02020603050405020304" pitchFamily="18" charset="0"/>
                  <a:cs typeface="Times New Roman" panose="02020603050405020304" pitchFamily="18" charset="0"/>
                </a:rPr>
                <a:t>University of </a:t>
              </a:r>
              <a:r>
                <a:rPr lang="en-GB" sz="1350" dirty="0" err="1" smtClean="0">
                  <a:solidFill>
                    <a:prstClr val="black"/>
                  </a:solidFill>
                  <a:latin typeface="Times New Roman" panose="02020603050405020304" pitchFamily="18" charset="0"/>
                  <a:cs typeface="Times New Roman" panose="02020603050405020304" pitchFamily="18" charset="0"/>
                </a:rPr>
                <a:t>Basrah</a:t>
              </a:r>
              <a:r>
                <a:rPr lang="en-GB" sz="1350" dirty="0" smtClean="0">
                  <a:solidFill>
                    <a:prstClr val="black"/>
                  </a:solidFill>
                  <a:latin typeface="Times New Roman" panose="02020603050405020304" pitchFamily="18" charset="0"/>
                  <a:cs typeface="Times New Roman" panose="02020603050405020304" pitchFamily="18" charset="0"/>
                </a:rPr>
                <a:t>- </a:t>
              </a:r>
              <a:r>
                <a:rPr lang="en-GB" sz="1350" dirty="0">
                  <a:solidFill>
                    <a:prstClr val="black"/>
                  </a:solidFill>
                  <a:latin typeface="Times New Roman" panose="02020603050405020304" pitchFamily="18" charset="0"/>
                  <a:cs typeface="Times New Roman" panose="02020603050405020304" pitchFamily="18" charset="0"/>
                </a:rPr>
                <a:t>College of veterinary </a:t>
              </a:r>
              <a:r>
                <a:rPr lang="en-GB" sz="1350" dirty="0" smtClean="0">
                  <a:solidFill>
                    <a:prstClr val="black"/>
                  </a:solidFill>
                  <a:latin typeface="Times New Roman" panose="02020603050405020304" pitchFamily="18" charset="0"/>
                  <a:cs typeface="Times New Roman" panose="02020603050405020304" pitchFamily="18" charset="0"/>
                </a:rPr>
                <a:t>medicine-</a:t>
              </a:r>
              <a:r>
                <a:rPr lang="en-GB" sz="1350" dirty="0">
                  <a:solidFill>
                    <a:prstClr val="black"/>
                  </a:solidFill>
                  <a:latin typeface="Times New Roman" panose="02020603050405020304" pitchFamily="18" charset="0"/>
                  <a:cs typeface="Times New Roman" panose="02020603050405020304" pitchFamily="18" charset="0"/>
                </a:rPr>
                <a:t/>
              </a:r>
              <a:br>
                <a:rPr lang="en-GB" sz="1350" dirty="0">
                  <a:solidFill>
                    <a:prstClr val="black"/>
                  </a:solidFill>
                  <a:latin typeface="Times New Roman" panose="02020603050405020304" pitchFamily="18" charset="0"/>
                  <a:cs typeface="Times New Roman" panose="02020603050405020304" pitchFamily="18" charset="0"/>
                </a:rPr>
              </a:br>
              <a:r>
                <a:rPr lang="en-US" sz="1350" dirty="0">
                  <a:solidFill>
                    <a:prstClr val="black"/>
                  </a:solidFill>
                  <a:latin typeface="Times New Roman" panose="02020603050405020304" pitchFamily="18" charset="0"/>
                  <a:cs typeface="Times New Roman" panose="02020603050405020304" pitchFamily="18" charset="0"/>
                </a:rPr>
                <a:t>Department of Pathology and Poultry Disease</a:t>
              </a:r>
            </a:p>
          </p:txBody>
        </p:sp>
      </p:grpSp>
      <p:sp>
        <p:nvSpPr>
          <p:cNvPr id="21" name="Rectangle 20">
            <a:extLst>
              <a:ext uri="{FF2B5EF4-FFF2-40B4-BE49-F238E27FC236}">
                <a16:creationId xmlns:a16="http://schemas.microsoft.com/office/drawing/2014/main" xmlns="" id="{39B0891D-ED79-4931-92F3-C208C57F6CAD}"/>
              </a:ext>
            </a:extLst>
          </p:cNvPr>
          <p:cNvSpPr/>
          <p:nvPr/>
        </p:nvSpPr>
        <p:spPr>
          <a:xfrm>
            <a:off x="7225748" y="1032390"/>
            <a:ext cx="1677181" cy="715581"/>
          </a:xfrm>
          <a:prstGeom prst="rect">
            <a:avLst/>
          </a:prstGeom>
        </p:spPr>
        <p:txBody>
          <a:bodyPr wrap="square">
            <a:spAutoFit/>
          </a:bodyPr>
          <a:lstStyle/>
          <a:p>
            <a:pPr algn="l" rtl="0"/>
            <a:endParaRPr lang="en-US" sz="1350" dirty="0">
              <a:solidFill>
                <a:prstClr val="black"/>
              </a:solidFill>
            </a:endParaRPr>
          </a:p>
          <a:p>
            <a:pPr algn="ctr" rtl="0"/>
            <a:r>
              <a:rPr lang="en-US" sz="2700" dirty="0">
                <a:solidFill>
                  <a:prstClr val="black"/>
                </a:solidFill>
              </a:rPr>
              <a:t> </a:t>
            </a:r>
            <a:r>
              <a:rPr lang="ar-IQ" sz="2700" b="1" dirty="0">
                <a:solidFill>
                  <a:prstClr val="black"/>
                </a:solidFill>
              </a:rPr>
              <a:t> شعار الكلية</a:t>
            </a:r>
            <a:endParaRPr lang="en-US" sz="2700" b="1" dirty="0">
              <a:solidFill>
                <a:prstClr val="black"/>
              </a:solidFill>
            </a:endParaRPr>
          </a:p>
        </p:txBody>
      </p:sp>
      <p:pic>
        <p:nvPicPr>
          <p:cNvPr id="5" name="Picture 4"/>
          <p:cNvPicPr>
            <a:picLocks noChangeAspect="1"/>
          </p:cNvPicPr>
          <p:nvPr/>
        </p:nvPicPr>
        <p:blipFill>
          <a:blip r:embed="rId3"/>
          <a:stretch>
            <a:fillRect/>
          </a:stretch>
        </p:blipFill>
        <p:spPr>
          <a:xfrm>
            <a:off x="7469449" y="309384"/>
            <a:ext cx="1371719" cy="1341236"/>
          </a:xfrm>
          <a:prstGeom prst="rect">
            <a:avLst/>
          </a:prstGeom>
        </p:spPr>
      </p:pic>
      <p:pic>
        <p:nvPicPr>
          <p:cNvPr id="13" name="Picture 5">
            <a:extLst>
              <a:ext uri="{FF2B5EF4-FFF2-40B4-BE49-F238E27FC236}">
                <a16:creationId xmlns:a16="http://schemas.microsoft.com/office/drawing/2014/main" xmlns="" id="{7980B8F3-8C3B-8A75-BE31-DD0FD39CF5E8}"/>
              </a:ext>
            </a:extLst>
          </p:cNvPr>
          <p:cNvPicPr>
            <a:picLocks noChangeAspect="1"/>
          </p:cNvPicPr>
          <p:nvPr/>
        </p:nvPicPr>
        <p:blipFill>
          <a:blip r:embed="rId4"/>
          <a:stretch>
            <a:fillRect/>
          </a:stretch>
        </p:blipFill>
        <p:spPr>
          <a:xfrm>
            <a:off x="239804" y="2047833"/>
            <a:ext cx="2350996" cy="2962048"/>
          </a:xfrm>
          <a:prstGeom prst="rect">
            <a:avLst/>
          </a:prstGeom>
        </p:spPr>
      </p:pic>
    </p:spTree>
    <p:extLst>
      <p:ext uri="{BB962C8B-B14F-4D97-AF65-F5344CB8AC3E}">
        <p14:creationId xmlns:p14="http://schemas.microsoft.com/office/powerpoint/2010/main" val="2877805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23528" y="404664"/>
            <a:ext cx="8363272" cy="5721499"/>
          </a:xfrm>
        </p:spPr>
        <p:txBody>
          <a:bodyPr>
            <a:normAutofit fontScale="70000" lnSpcReduction="20000"/>
          </a:bodyPr>
          <a:lstStyle/>
          <a:p>
            <a:pPr marL="0" marR="0">
              <a:lnSpc>
                <a:spcPct val="115000"/>
              </a:lnSpc>
              <a:spcBef>
                <a:spcPts val="0"/>
              </a:spcBef>
              <a:spcAft>
                <a:spcPts val="1000"/>
              </a:spcAft>
            </a:pPr>
            <a:r>
              <a:rPr lang="en-US" sz="3600" b="1" dirty="0">
                <a:latin typeface="Times New Roman"/>
                <a:ea typeface="Times New Roman"/>
                <a:cs typeface="Arial"/>
              </a:rPr>
              <a:t>Vaccination Schedule:</a:t>
            </a:r>
            <a:endParaRPr lang="en-US" sz="2800" dirty="0">
              <a:ea typeface="Calibri"/>
              <a:cs typeface="Arial"/>
            </a:endParaRPr>
          </a:p>
          <a:p>
            <a:pPr lvl="0">
              <a:lnSpc>
                <a:spcPct val="115000"/>
              </a:lnSpc>
              <a:spcBef>
                <a:spcPts val="0"/>
              </a:spcBef>
              <a:spcAft>
                <a:spcPts val="1000"/>
              </a:spcAft>
              <a:buSzPts val="1000"/>
              <a:buFont typeface="Symbol"/>
              <a:buChar char=""/>
              <a:tabLst>
                <a:tab pos="457200" algn="l"/>
              </a:tabLst>
            </a:pPr>
            <a:r>
              <a:rPr lang="en-US" b="1" dirty="0">
                <a:latin typeface="Times New Roman"/>
                <a:ea typeface="Times New Roman"/>
                <a:cs typeface="Arial"/>
              </a:rPr>
              <a:t>Chickens:</a:t>
            </a:r>
            <a:r>
              <a:rPr lang="en-US" dirty="0">
                <a:latin typeface="Times New Roman"/>
                <a:ea typeface="Times New Roman"/>
                <a:cs typeface="Arial"/>
              </a:rPr>
              <a:t> 6–8 weeks of age (single dose)</a:t>
            </a:r>
            <a:endParaRPr lang="en-US" sz="2800" dirty="0">
              <a:ea typeface="Calibri"/>
              <a:cs typeface="Arial"/>
            </a:endParaRPr>
          </a:p>
          <a:p>
            <a:pPr lvl="0">
              <a:lnSpc>
                <a:spcPct val="115000"/>
              </a:lnSpc>
              <a:spcBef>
                <a:spcPts val="0"/>
              </a:spcBef>
              <a:spcAft>
                <a:spcPts val="1000"/>
              </a:spcAft>
              <a:buSzPts val="1000"/>
              <a:buFont typeface="Symbol"/>
              <a:buChar char=""/>
              <a:tabLst>
                <a:tab pos="457200" algn="l"/>
              </a:tabLst>
            </a:pPr>
            <a:r>
              <a:rPr lang="en-US" b="1" dirty="0">
                <a:latin typeface="Times New Roman"/>
                <a:ea typeface="Times New Roman"/>
                <a:cs typeface="Arial"/>
              </a:rPr>
              <a:t>Turkeys:</a:t>
            </a:r>
            <a:r>
              <a:rPr lang="en-US" dirty="0">
                <a:latin typeface="Times New Roman"/>
                <a:ea typeface="Times New Roman"/>
                <a:cs typeface="Arial"/>
              </a:rPr>
              <a:t> 8–12 weeks of age</a:t>
            </a:r>
            <a:endParaRPr lang="en-US" sz="2800" dirty="0">
              <a:ea typeface="Calibri"/>
              <a:cs typeface="Arial"/>
            </a:endParaRPr>
          </a:p>
          <a:p>
            <a:pPr lvl="0">
              <a:lnSpc>
                <a:spcPct val="115000"/>
              </a:lnSpc>
              <a:spcBef>
                <a:spcPts val="0"/>
              </a:spcBef>
              <a:spcAft>
                <a:spcPts val="1000"/>
              </a:spcAft>
              <a:buSzPts val="1000"/>
              <a:buFont typeface="Symbol"/>
              <a:buChar char=""/>
              <a:tabLst>
                <a:tab pos="457200" algn="l"/>
              </a:tabLst>
            </a:pPr>
            <a:r>
              <a:rPr lang="en-US" b="1" dirty="0">
                <a:latin typeface="Times New Roman"/>
                <a:ea typeface="Times New Roman"/>
                <a:cs typeface="Arial"/>
              </a:rPr>
              <a:t>Boosters</a:t>
            </a:r>
            <a:r>
              <a:rPr lang="en-US" dirty="0">
                <a:latin typeface="Times New Roman"/>
                <a:ea typeface="Times New Roman"/>
                <a:cs typeface="Arial"/>
              </a:rPr>
              <a:t> may be needed in endemic areas.</a:t>
            </a:r>
            <a:endParaRPr lang="en-US" sz="2800" dirty="0">
              <a:ea typeface="Calibri"/>
              <a:cs typeface="Arial"/>
            </a:endParaRPr>
          </a:p>
          <a:p>
            <a:pPr marL="0" marR="0">
              <a:lnSpc>
                <a:spcPct val="115000"/>
              </a:lnSpc>
              <a:spcBef>
                <a:spcPts val="0"/>
              </a:spcBef>
              <a:spcAft>
                <a:spcPts val="1000"/>
              </a:spcAft>
            </a:pPr>
            <a:r>
              <a:rPr lang="en-US" sz="3600" b="1" dirty="0">
                <a:latin typeface="Times New Roman"/>
                <a:ea typeface="Times New Roman"/>
                <a:cs typeface="Arial"/>
              </a:rPr>
              <a:t>Post-Vaccination Signs:</a:t>
            </a:r>
            <a:endParaRPr lang="en-US" sz="2800" dirty="0">
              <a:ea typeface="Calibri"/>
              <a:cs typeface="Arial"/>
            </a:endParaRPr>
          </a:p>
          <a:p>
            <a:pPr lvl="0">
              <a:lnSpc>
                <a:spcPct val="115000"/>
              </a:lnSpc>
              <a:spcBef>
                <a:spcPts val="0"/>
              </a:spcBef>
              <a:spcAft>
                <a:spcPts val="1000"/>
              </a:spcAft>
              <a:buSzPts val="1000"/>
              <a:buFont typeface="Symbol"/>
              <a:buChar char=""/>
              <a:tabLst>
                <a:tab pos="457200" algn="l"/>
              </a:tabLst>
            </a:pPr>
            <a:r>
              <a:rPr lang="en-US" dirty="0">
                <a:latin typeface="Times New Roman"/>
                <a:ea typeface="Times New Roman"/>
                <a:cs typeface="Arial"/>
              </a:rPr>
              <a:t>Mild localized swelling or scab formation.</a:t>
            </a:r>
            <a:endParaRPr lang="en-US" sz="2800" dirty="0">
              <a:ea typeface="Calibri"/>
              <a:cs typeface="Arial"/>
            </a:endParaRPr>
          </a:p>
          <a:p>
            <a:pPr lvl="0">
              <a:lnSpc>
                <a:spcPct val="115000"/>
              </a:lnSpc>
              <a:spcBef>
                <a:spcPts val="0"/>
              </a:spcBef>
              <a:spcAft>
                <a:spcPts val="1000"/>
              </a:spcAft>
              <a:buSzPts val="1000"/>
              <a:buFont typeface="Symbol"/>
              <a:buChar char=""/>
              <a:tabLst>
                <a:tab pos="457200" algn="l"/>
              </a:tabLst>
            </a:pPr>
            <a:r>
              <a:rPr lang="en-US" dirty="0">
                <a:latin typeface="Times New Roman"/>
                <a:ea typeface="Times New Roman"/>
                <a:cs typeface="Arial"/>
              </a:rPr>
              <a:t>Immunity develops within 10–14 days.</a:t>
            </a:r>
            <a:endParaRPr lang="en-US" sz="2800" dirty="0">
              <a:ea typeface="Calibri"/>
              <a:cs typeface="Arial"/>
            </a:endParaRPr>
          </a:p>
          <a:p>
            <a:pPr marL="0" marR="0">
              <a:lnSpc>
                <a:spcPct val="115000"/>
              </a:lnSpc>
              <a:spcBef>
                <a:spcPts val="0"/>
              </a:spcBef>
              <a:spcAft>
                <a:spcPts val="1000"/>
              </a:spcAft>
            </a:pPr>
            <a:r>
              <a:rPr lang="en-US" sz="3600" b="1" dirty="0">
                <a:latin typeface="Times New Roman"/>
                <a:ea typeface="Times New Roman"/>
                <a:cs typeface="Arial"/>
              </a:rPr>
              <a:t>Importance of Vaccination:</a:t>
            </a:r>
            <a:endParaRPr lang="en-US" sz="2800" dirty="0">
              <a:ea typeface="Calibri"/>
              <a:cs typeface="Arial"/>
            </a:endParaRPr>
          </a:p>
          <a:p>
            <a:pPr lvl="0">
              <a:lnSpc>
                <a:spcPct val="115000"/>
              </a:lnSpc>
              <a:spcBef>
                <a:spcPts val="0"/>
              </a:spcBef>
              <a:spcAft>
                <a:spcPts val="1000"/>
              </a:spcAft>
              <a:buSzPts val="1000"/>
              <a:buFont typeface="Symbol"/>
              <a:buChar char=""/>
              <a:tabLst>
                <a:tab pos="457200" algn="l"/>
              </a:tabLst>
            </a:pPr>
            <a:r>
              <a:rPr lang="en-US" dirty="0">
                <a:latin typeface="Times New Roman"/>
                <a:ea typeface="Times New Roman"/>
                <a:cs typeface="Arial"/>
              </a:rPr>
              <a:t>Prevents severe outbreaks, especially in high-density poultry farms.</a:t>
            </a:r>
            <a:endParaRPr lang="en-US" sz="2800" dirty="0">
              <a:ea typeface="Calibri"/>
              <a:cs typeface="Arial"/>
            </a:endParaRPr>
          </a:p>
          <a:p>
            <a:pPr lvl="0">
              <a:lnSpc>
                <a:spcPct val="115000"/>
              </a:lnSpc>
              <a:spcBef>
                <a:spcPts val="0"/>
              </a:spcBef>
              <a:spcAft>
                <a:spcPts val="1000"/>
              </a:spcAft>
              <a:buSzPts val="1000"/>
              <a:buFont typeface="Symbol"/>
              <a:buChar char=""/>
              <a:tabLst>
                <a:tab pos="457200" algn="l"/>
              </a:tabLst>
            </a:pPr>
            <a:r>
              <a:rPr lang="en-US" dirty="0">
                <a:latin typeface="Times New Roman"/>
                <a:ea typeface="Times New Roman"/>
                <a:cs typeface="Arial"/>
              </a:rPr>
              <a:t>Protects against </a:t>
            </a:r>
            <a:r>
              <a:rPr lang="en-US" b="1" dirty="0">
                <a:latin typeface="Times New Roman"/>
                <a:ea typeface="Times New Roman"/>
                <a:cs typeface="Arial"/>
              </a:rPr>
              <a:t>diphtheritic (wet) fowl pox</a:t>
            </a:r>
            <a:r>
              <a:rPr lang="en-US" dirty="0">
                <a:latin typeface="Times New Roman"/>
                <a:ea typeface="Times New Roman"/>
                <a:cs typeface="Arial"/>
              </a:rPr>
              <a:t>, which affects the respiratory system.</a:t>
            </a:r>
            <a:endParaRPr lang="en-US" sz="2800" dirty="0">
              <a:ea typeface="Calibri"/>
              <a:cs typeface="Arial"/>
            </a:endParaRPr>
          </a:p>
          <a:p>
            <a:pPr lvl="0">
              <a:lnSpc>
                <a:spcPct val="115000"/>
              </a:lnSpc>
              <a:spcBef>
                <a:spcPts val="0"/>
              </a:spcBef>
              <a:spcAft>
                <a:spcPts val="1000"/>
              </a:spcAft>
              <a:buSzPts val="1000"/>
              <a:buFont typeface="Symbol"/>
              <a:buChar char=""/>
              <a:tabLst>
                <a:tab pos="457200" algn="l"/>
              </a:tabLst>
            </a:pPr>
            <a:r>
              <a:rPr lang="en-US" dirty="0">
                <a:latin typeface="Times New Roman"/>
                <a:ea typeface="Times New Roman"/>
                <a:cs typeface="Arial"/>
              </a:rPr>
              <a:t>Reduces economic losses in commercial poultry production.</a:t>
            </a:r>
            <a:endParaRPr lang="en-US" sz="2800" dirty="0">
              <a:ea typeface="Calibri"/>
              <a:cs typeface="Arial"/>
            </a:endParaRPr>
          </a:p>
          <a:p>
            <a:endParaRPr lang="en-US" dirty="0"/>
          </a:p>
        </p:txBody>
      </p:sp>
      <p:pic>
        <p:nvPicPr>
          <p:cNvPr id="3074" name="Picture 2" descr="C:\Users\hp\Desktop\download (1).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3078" y="476672"/>
            <a:ext cx="2592288" cy="2592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6900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60649"/>
            <a:ext cx="8568952" cy="864096"/>
          </a:xfrm>
        </p:spPr>
        <p:txBody>
          <a:bodyPr>
            <a:normAutofit/>
          </a:bodyPr>
          <a:lstStyle/>
          <a:p>
            <a:pPr algn="l"/>
            <a:r>
              <a:rPr lang="en-US" b="1" dirty="0" smtClean="0">
                <a:solidFill>
                  <a:srgbClr val="C00000"/>
                </a:solidFill>
              </a:rPr>
              <a:t>Egg Drop Syndrome </a:t>
            </a:r>
            <a:r>
              <a:rPr lang="en-US" b="1" dirty="0" smtClean="0">
                <a:solidFill>
                  <a:srgbClr val="C00000"/>
                </a:solidFill>
                <a:latin typeface="Lucida Sans Unicode"/>
                <a:cs typeface="Lucida Sans Unicode"/>
              </a:rPr>
              <a:t>₇₆</a:t>
            </a:r>
            <a:r>
              <a:rPr lang="en-US" b="1" dirty="0" smtClean="0">
                <a:solidFill>
                  <a:srgbClr val="C00000"/>
                </a:solidFill>
              </a:rPr>
              <a:t>(EDS</a:t>
            </a:r>
            <a:r>
              <a:rPr lang="en-US" b="1" dirty="0" smtClean="0">
                <a:solidFill>
                  <a:srgbClr val="C00000"/>
                </a:solidFill>
                <a:latin typeface="Lucida Sans Unicode"/>
                <a:cs typeface="Lucida Sans Unicode"/>
              </a:rPr>
              <a:t>₇₆</a:t>
            </a:r>
            <a:r>
              <a:rPr lang="en-US" b="1" dirty="0" smtClean="0">
                <a:solidFill>
                  <a:srgbClr val="C00000"/>
                </a:solidFill>
              </a:rPr>
              <a:t>)</a:t>
            </a:r>
            <a:endParaRPr lang="en-US" b="1" dirty="0">
              <a:solidFill>
                <a:srgbClr val="C00000"/>
              </a:solidFill>
            </a:endParaRPr>
          </a:p>
        </p:txBody>
      </p:sp>
      <p:sp>
        <p:nvSpPr>
          <p:cNvPr id="3" name="Content Placeholder 2"/>
          <p:cNvSpPr>
            <a:spLocks noGrp="1"/>
          </p:cNvSpPr>
          <p:nvPr>
            <p:ph idx="1"/>
          </p:nvPr>
        </p:nvSpPr>
        <p:spPr>
          <a:xfrm>
            <a:off x="323528" y="1124744"/>
            <a:ext cx="8496944" cy="5616624"/>
          </a:xfrm>
        </p:spPr>
        <p:txBody>
          <a:bodyPr>
            <a:normAutofit fontScale="85000" lnSpcReduction="10000"/>
          </a:bodyPr>
          <a:lstStyle/>
          <a:p>
            <a:pPr algn="l" rtl="0"/>
            <a:r>
              <a:rPr lang="en-US" dirty="0" smtClean="0"/>
              <a:t>Is    sudden  drop  in  egg  production  or  failure  to   achieve   normal  peak  in  production.</a:t>
            </a:r>
          </a:p>
          <a:p>
            <a:pPr algn="l" rtl="0"/>
            <a:r>
              <a:rPr lang="en-US" dirty="0" smtClean="0"/>
              <a:t>IMPORTANCE:  EDS76  is  viral  disease   characterized  by  decrease  in  egg  production, reduction  in  egg  quality  as  well  as  the  birds  do  not  become  ill.</a:t>
            </a:r>
            <a:endParaRPr lang="en-US" dirty="0"/>
          </a:p>
          <a:p>
            <a:pPr marL="0" indent="0" algn="l" rtl="0">
              <a:buNone/>
            </a:pPr>
            <a:r>
              <a:rPr lang="en-US" sz="4300" b="1" u="sng" dirty="0" smtClean="0">
                <a:solidFill>
                  <a:srgbClr val="C00000"/>
                </a:solidFill>
              </a:rPr>
              <a:t>Etiology</a:t>
            </a:r>
            <a:r>
              <a:rPr lang="en-US" sz="5800" b="1" dirty="0" smtClean="0">
                <a:solidFill>
                  <a:srgbClr val="C00000"/>
                </a:solidFill>
              </a:rPr>
              <a:t> </a:t>
            </a:r>
            <a:r>
              <a:rPr lang="en-US" sz="3000" b="1" dirty="0" smtClean="0">
                <a:solidFill>
                  <a:srgbClr val="C00000"/>
                </a:solidFill>
              </a:rPr>
              <a:t>:    </a:t>
            </a:r>
            <a:r>
              <a:rPr lang="en-US" sz="3000" b="1" dirty="0" smtClean="0"/>
              <a:t>Duck</a:t>
            </a:r>
            <a:r>
              <a:rPr lang="en-US" sz="3000" b="1" dirty="0" smtClean="0">
                <a:solidFill>
                  <a:schemeClr val="bg1"/>
                </a:solidFill>
              </a:rPr>
              <a:t> </a:t>
            </a:r>
            <a:r>
              <a:rPr lang="en-US" sz="3000" b="1" dirty="0" smtClean="0">
                <a:solidFill>
                  <a:srgbClr val="C00000"/>
                </a:solidFill>
              </a:rPr>
              <a:t> </a:t>
            </a:r>
            <a:r>
              <a:rPr lang="en-US" sz="2800" dirty="0" smtClean="0"/>
              <a:t>Adenovirus  A.</a:t>
            </a:r>
            <a:endParaRPr lang="en-US" dirty="0" smtClean="0"/>
          </a:p>
          <a:p>
            <a:pPr marL="0" indent="0" algn="l" rtl="0">
              <a:buNone/>
            </a:pPr>
            <a:r>
              <a:rPr lang="en-US" sz="4000" b="1" u="sng" dirty="0" smtClean="0">
                <a:solidFill>
                  <a:srgbClr val="C00000"/>
                </a:solidFill>
              </a:rPr>
              <a:t>Transmission </a:t>
            </a:r>
            <a:r>
              <a:rPr lang="en-US" b="1" u="sng" dirty="0" smtClean="0">
                <a:solidFill>
                  <a:srgbClr val="C00000"/>
                </a:solidFill>
              </a:rPr>
              <a:t>: </a:t>
            </a:r>
          </a:p>
          <a:p>
            <a:pPr marL="457200" indent="-457200" algn="l" rtl="0">
              <a:buFont typeface="+mj-lt"/>
              <a:buAutoNum type="arabicPeriod"/>
            </a:pPr>
            <a:r>
              <a:rPr lang="en-US" dirty="0" smtClean="0"/>
              <a:t>Vertical  transmission, both interior  and  exterior of the  egg  contain  virus.</a:t>
            </a:r>
          </a:p>
          <a:p>
            <a:pPr marL="457200" indent="-457200" algn="l" rtl="0">
              <a:buFont typeface="+mj-lt"/>
              <a:buAutoNum type="arabicPeriod"/>
            </a:pPr>
            <a:r>
              <a:rPr lang="en-US" dirty="0" smtClean="0"/>
              <a:t>Lateral  transmission : a. From bird to bird ( slow).</a:t>
            </a:r>
          </a:p>
          <a:p>
            <a:pPr marL="457200" indent="-457200" algn="l" rtl="0">
              <a:buNone/>
            </a:pPr>
            <a:r>
              <a:rPr lang="en-US" dirty="0" smtClean="0"/>
              <a:t>b.    Contamination  of  egg  trays .</a:t>
            </a:r>
          </a:p>
          <a:p>
            <a:pPr marL="457200" indent="-457200" algn="l" rtl="0">
              <a:buNone/>
            </a:pPr>
            <a:r>
              <a:rPr lang="en-US" dirty="0" smtClean="0"/>
              <a:t>c.    Wildfowl  and  biting  insects.</a:t>
            </a:r>
          </a:p>
        </p:txBody>
      </p:sp>
    </p:spTree>
    <p:extLst>
      <p:ext uri="{BB962C8B-B14F-4D97-AF65-F5344CB8AC3E}">
        <p14:creationId xmlns:p14="http://schemas.microsoft.com/office/powerpoint/2010/main" val="1204062153"/>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60649"/>
            <a:ext cx="8568952" cy="792087"/>
          </a:xfrm>
        </p:spPr>
        <p:txBody>
          <a:bodyPr>
            <a:normAutofit fontScale="90000"/>
          </a:bodyPr>
          <a:lstStyle/>
          <a:p>
            <a:pPr algn="l"/>
            <a:r>
              <a:rPr lang="ar-IQ" sz="6000" u="sng" dirty="0" smtClean="0">
                <a:solidFill>
                  <a:srgbClr val="C00000"/>
                </a:solidFill>
              </a:rPr>
              <a:t>:</a:t>
            </a:r>
            <a:r>
              <a:rPr lang="en-US" sz="6000" dirty="0" smtClean="0">
                <a:solidFill>
                  <a:srgbClr val="C00000"/>
                </a:solidFill>
              </a:rPr>
              <a:t>Clinical signs</a:t>
            </a:r>
            <a:endParaRPr lang="en-US" sz="6000" dirty="0">
              <a:solidFill>
                <a:srgbClr val="C00000"/>
              </a:solidFill>
            </a:endParaRPr>
          </a:p>
        </p:txBody>
      </p:sp>
      <p:sp>
        <p:nvSpPr>
          <p:cNvPr id="3" name="Content Placeholder 2"/>
          <p:cNvSpPr>
            <a:spLocks noGrp="1"/>
          </p:cNvSpPr>
          <p:nvPr>
            <p:ph idx="1"/>
          </p:nvPr>
        </p:nvSpPr>
        <p:spPr>
          <a:xfrm>
            <a:off x="467544" y="980728"/>
            <a:ext cx="8352928" cy="5616624"/>
          </a:xfrm>
        </p:spPr>
        <p:txBody>
          <a:bodyPr>
            <a:normAutofit/>
          </a:bodyPr>
          <a:lstStyle/>
          <a:p>
            <a:pPr marL="0" indent="0" algn="l" rtl="0">
              <a:buNone/>
            </a:pPr>
            <a:r>
              <a:rPr lang="en-US" sz="3000" dirty="0" smtClean="0">
                <a:solidFill>
                  <a:srgbClr val="FF0000"/>
                </a:solidFill>
              </a:rPr>
              <a:t>The disease has been reported in chickens and quail.</a:t>
            </a:r>
          </a:p>
          <a:p>
            <a:pPr marL="0" indent="0" algn="l" rtl="0">
              <a:buNone/>
            </a:pPr>
            <a:r>
              <a:rPr lang="en-US" sz="3000" dirty="0" smtClean="0">
                <a:solidFill>
                  <a:srgbClr val="FF0000"/>
                </a:solidFill>
              </a:rPr>
              <a:t>1-</a:t>
            </a:r>
            <a:r>
              <a:rPr lang="en-US" sz="3000" dirty="0" smtClean="0"/>
              <a:t>Eggs  drop  at  peak or  failure  to  peak.                                                               </a:t>
            </a:r>
          </a:p>
          <a:p>
            <a:pPr marL="0" indent="0" algn="l" rtl="0">
              <a:buNone/>
            </a:pPr>
            <a:r>
              <a:rPr lang="en-US" dirty="0"/>
              <a:t> </a:t>
            </a:r>
            <a:r>
              <a:rPr lang="en-US" dirty="0" smtClean="0"/>
              <a:t>   </a:t>
            </a:r>
            <a:r>
              <a:rPr lang="en-US" sz="2800" dirty="0" smtClean="0"/>
              <a:t>Drop  may  be of 10 _ 40 % and last for 4_10 weeks.</a:t>
            </a:r>
          </a:p>
          <a:p>
            <a:pPr marL="365125" indent="-365125" algn="l" rtl="0">
              <a:buNone/>
            </a:pPr>
            <a:r>
              <a:rPr lang="en-US" sz="2800" dirty="0" smtClean="0">
                <a:solidFill>
                  <a:srgbClr val="FF0000"/>
                </a:solidFill>
              </a:rPr>
              <a:t>2-</a:t>
            </a:r>
            <a:r>
              <a:rPr lang="en-US" sz="2800" dirty="0" smtClean="0"/>
              <a:t> Rough (chalky)  , thin or  soft-shelled  eggs  and shell-less    eggs.</a:t>
            </a:r>
          </a:p>
          <a:p>
            <a:pPr marL="0" indent="0" algn="l" rtl="0">
              <a:buNone/>
            </a:pPr>
            <a:r>
              <a:rPr lang="en-US" sz="2800" dirty="0" smtClean="0">
                <a:solidFill>
                  <a:srgbClr val="FF0000"/>
                </a:solidFill>
              </a:rPr>
              <a:t>3-</a:t>
            </a:r>
            <a:r>
              <a:rPr lang="en-US" sz="2800" dirty="0" smtClean="0"/>
              <a:t>Loss  of  shell  pigment.</a:t>
            </a:r>
          </a:p>
          <a:p>
            <a:pPr marL="0" indent="0" algn="l" rtl="0">
              <a:buNone/>
            </a:pPr>
            <a:r>
              <a:rPr lang="en-US" sz="2800" dirty="0" smtClean="0">
                <a:solidFill>
                  <a:srgbClr val="FF0000"/>
                </a:solidFill>
              </a:rPr>
              <a:t>4-</a:t>
            </a:r>
            <a:r>
              <a:rPr lang="en-US" sz="2800" dirty="0" smtClean="0"/>
              <a:t>Poor  internal  quality.</a:t>
            </a:r>
          </a:p>
          <a:p>
            <a:pPr marL="0" indent="0" algn="l" rtl="0">
              <a:buNone/>
            </a:pPr>
            <a:r>
              <a:rPr lang="en-US" sz="2800" dirty="0" smtClean="0">
                <a:solidFill>
                  <a:srgbClr val="FF0000"/>
                </a:solidFill>
              </a:rPr>
              <a:t>5-</a:t>
            </a:r>
            <a:r>
              <a:rPr lang="en-US" sz="2800" dirty="0" smtClean="0"/>
              <a:t>Lack  of  signs   in the  birds  themselves.</a:t>
            </a:r>
          </a:p>
          <a:p>
            <a:pPr marL="0" indent="0" algn="l" rtl="0">
              <a:buNone/>
            </a:pPr>
            <a:r>
              <a:rPr lang="en-US" sz="2800" dirty="0" smtClean="0">
                <a:solidFill>
                  <a:srgbClr val="FF0000"/>
                </a:solidFill>
              </a:rPr>
              <a:t>6-</a:t>
            </a:r>
            <a:r>
              <a:rPr lang="en-US" sz="2800" dirty="0" smtClean="0"/>
              <a:t> Mortality  is  usually  negligible.</a:t>
            </a:r>
          </a:p>
        </p:txBody>
      </p:sp>
    </p:spTree>
    <p:extLst>
      <p:ext uri="{BB962C8B-B14F-4D97-AF65-F5344CB8AC3E}">
        <p14:creationId xmlns:p14="http://schemas.microsoft.com/office/powerpoint/2010/main" val="24915308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63272" cy="562074"/>
          </a:xfrm>
        </p:spPr>
        <p:txBody>
          <a:bodyPr>
            <a:normAutofit fontScale="90000"/>
          </a:bodyPr>
          <a:lstStyle/>
          <a:p>
            <a:pPr algn="l"/>
            <a:r>
              <a:rPr lang="ar-IQ" b="1" dirty="0" smtClean="0">
                <a:solidFill>
                  <a:srgbClr val="C00000"/>
                </a:solidFill>
              </a:rPr>
              <a:t>:</a:t>
            </a:r>
            <a:r>
              <a:rPr lang="en-US" b="1" dirty="0" smtClean="0">
                <a:solidFill>
                  <a:srgbClr val="C00000"/>
                </a:solidFill>
              </a:rPr>
              <a:t>Post-mortem lesions</a:t>
            </a:r>
            <a:endParaRPr lang="en-US" b="1" dirty="0">
              <a:solidFill>
                <a:srgbClr val="C00000"/>
              </a:solidFill>
            </a:endParaRPr>
          </a:p>
        </p:txBody>
      </p:sp>
      <p:sp>
        <p:nvSpPr>
          <p:cNvPr id="3" name="Content Placeholder 2"/>
          <p:cNvSpPr>
            <a:spLocks noGrp="1"/>
          </p:cNvSpPr>
          <p:nvPr>
            <p:ph idx="1"/>
          </p:nvPr>
        </p:nvSpPr>
        <p:spPr>
          <a:xfrm>
            <a:off x="323528" y="836712"/>
            <a:ext cx="8640960" cy="5760640"/>
          </a:xfrm>
        </p:spPr>
        <p:txBody>
          <a:bodyPr>
            <a:normAutofit/>
          </a:bodyPr>
          <a:lstStyle/>
          <a:p>
            <a:pPr marL="0" indent="0" algn="l" rtl="0">
              <a:buNone/>
            </a:pPr>
            <a:r>
              <a:rPr lang="en-US" dirty="0" smtClean="0"/>
              <a:t>No specific lesions, the lesions are minimal and are confined to the reproductive tract of hens , there may be </a:t>
            </a:r>
            <a:r>
              <a:rPr lang="en-US" b="1" dirty="0" smtClean="0"/>
              <a:t>inactive ovaries ,  atrophy of oviducts and edema and white exudates in the uterus.</a:t>
            </a:r>
            <a:endParaRPr lang="en-US" b="1" dirty="0"/>
          </a:p>
          <a:p>
            <a:pPr marL="0" indent="0" algn="l" rtl="0">
              <a:buNone/>
            </a:pPr>
            <a:r>
              <a:rPr lang="en-US" sz="4000" b="1" u="sng" dirty="0" smtClean="0">
                <a:solidFill>
                  <a:srgbClr val="C00000"/>
                </a:solidFill>
              </a:rPr>
              <a:t>Histopathology </a:t>
            </a:r>
            <a:r>
              <a:rPr lang="en-US" b="1" u="sng" dirty="0" smtClean="0">
                <a:solidFill>
                  <a:srgbClr val="C00000"/>
                </a:solidFill>
              </a:rPr>
              <a:t>:</a:t>
            </a:r>
          </a:p>
          <a:p>
            <a:pPr marL="0" indent="0" algn="l" rtl="0">
              <a:buNone/>
            </a:pPr>
            <a:r>
              <a:rPr lang="en-US" dirty="0" smtClean="0"/>
              <a:t>  </a:t>
            </a:r>
            <a:r>
              <a:rPr lang="en-US" dirty="0" err="1" smtClean="0"/>
              <a:t>Histopathological</a:t>
            </a:r>
            <a:r>
              <a:rPr lang="en-US" dirty="0" smtClean="0"/>
              <a:t> changes can be seen in the oviduct.           Severe   degeneration and desquamation of the epithelial cells , </a:t>
            </a:r>
            <a:r>
              <a:rPr lang="en-US" dirty="0" smtClean="0">
                <a:solidFill>
                  <a:srgbClr val="FF0000"/>
                </a:solidFill>
              </a:rPr>
              <a:t>atrophy  of  uterine  glands,  infiltration  of inflammatory  cells, and  </a:t>
            </a:r>
            <a:r>
              <a:rPr lang="en-US" dirty="0" err="1" smtClean="0">
                <a:solidFill>
                  <a:srgbClr val="FF0000"/>
                </a:solidFill>
              </a:rPr>
              <a:t>intranuclear</a:t>
            </a:r>
            <a:r>
              <a:rPr lang="en-US" dirty="0" smtClean="0">
                <a:solidFill>
                  <a:srgbClr val="FF0000"/>
                </a:solidFill>
              </a:rPr>
              <a:t>  inclusion  bodies .</a:t>
            </a:r>
          </a:p>
          <a:p>
            <a:pPr marL="0" indent="0" algn="l" rtl="0">
              <a:buNone/>
            </a:pPr>
            <a:endParaRPr lang="en-US" dirty="0">
              <a:solidFill>
                <a:srgbClr val="FF0000"/>
              </a:solidFill>
            </a:endParaRPr>
          </a:p>
        </p:txBody>
      </p:sp>
    </p:spTree>
    <p:extLst>
      <p:ext uri="{BB962C8B-B14F-4D97-AF65-F5344CB8AC3E}">
        <p14:creationId xmlns:p14="http://schemas.microsoft.com/office/powerpoint/2010/main" val="356073891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76672"/>
            <a:ext cx="8352928" cy="1800200"/>
          </a:xfrm>
        </p:spPr>
        <p:txBody>
          <a:bodyPr>
            <a:noAutofit/>
          </a:bodyPr>
          <a:lstStyle/>
          <a:p>
            <a:pPr algn="l"/>
            <a:r>
              <a:rPr lang="ar-IQ" sz="2800" b="1" u="sng" dirty="0" smtClean="0">
                <a:solidFill>
                  <a:srgbClr val="C00000"/>
                </a:solidFill>
              </a:rPr>
              <a:t>:</a:t>
            </a:r>
            <a:r>
              <a:rPr lang="en-US" sz="2800" b="1" dirty="0" smtClean="0">
                <a:solidFill>
                  <a:srgbClr val="C00000"/>
                </a:solidFill>
              </a:rPr>
              <a:t>Diagnosis</a:t>
            </a:r>
            <a:br>
              <a:rPr lang="en-US" sz="2800" b="1" dirty="0" smtClean="0">
                <a:solidFill>
                  <a:srgbClr val="C00000"/>
                </a:solidFill>
              </a:rPr>
            </a:br>
            <a:r>
              <a:rPr lang="en-US" sz="2800" b="1" dirty="0" smtClean="0"/>
              <a:t>History </a:t>
            </a:r>
            <a:r>
              <a:rPr lang="en-US" sz="2800" b="1" dirty="0"/>
              <a:t>: </a:t>
            </a:r>
            <a:r>
              <a:rPr lang="en-US" sz="2800" b="1" dirty="0" smtClean="0"/>
              <a:t>Healthy  </a:t>
            </a:r>
            <a:r>
              <a:rPr lang="en-US" sz="2800" b="1" dirty="0"/>
              <a:t>flock. </a:t>
            </a:r>
            <a:r>
              <a:rPr lang="en-US" sz="2800" b="1" dirty="0" smtClean="0"/>
              <a:t> Lesions</a:t>
            </a:r>
            <a:r>
              <a:rPr lang="en-US" sz="2800" b="1" dirty="0"/>
              <a:t>.</a:t>
            </a:r>
            <a:br>
              <a:rPr lang="en-US" sz="2800" b="1" dirty="0"/>
            </a:br>
            <a:r>
              <a:rPr lang="en-US" sz="2800" b="1" dirty="0"/>
              <a:t>Isolation of adenovirus.</a:t>
            </a:r>
            <a:br>
              <a:rPr lang="en-US" sz="2800" b="1" dirty="0"/>
            </a:br>
            <a:r>
              <a:rPr lang="en-US" sz="2800" b="1" dirty="0"/>
              <a:t>Serology: HI </a:t>
            </a:r>
            <a:r>
              <a:rPr lang="en-US" sz="2800" b="1" dirty="0" smtClean="0"/>
              <a:t>, </a:t>
            </a:r>
            <a:r>
              <a:rPr lang="en-US" sz="2800" b="1" dirty="0"/>
              <a:t>ELISA</a:t>
            </a:r>
            <a:r>
              <a:rPr lang="en-US" sz="2800" b="1" dirty="0" smtClean="0"/>
              <a:t>.</a:t>
            </a:r>
            <a:endParaRPr lang="en-US" sz="2800" b="1" dirty="0"/>
          </a:p>
        </p:txBody>
      </p:sp>
      <p:pic>
        <p:nvPicPr>
          <p:cNvPr id="4099"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504" y="1817923"/>
            <a:ext cx="8064896" cy="4590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descr="C:\Users\hp\Desktop\Izovac-EDS-232x35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5729" y="764703"/>
            <a:ext cx="3676751" cy="5546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8107965"/>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620688"/>
            <a:ext cx="6965245" cy="720080"/>
          </a:xfrm>
        </p:spPr>
        <p:txBody>
          <a:bodyPr>
            <a:normAutofit fontScale="90000"/>
          </a:bodyPr>
          <a:lstStyle/>
          <a:p>
            <a:pPr algn="l"/>
            <a:r>
              <a:rPr lang="ar-IQ" b="1" u="sng" dirty="0" smtClean="0">
                <a:solidFill>
                  <a:srgbClr val="C00000"/>
                </a:solidFill>
              </a:rPr>
              <a:t>:</a:t>
            </a:r>
            <a:r>
              <a:rPr lang="en-US" b="1" u="sng" dirty="0" smtClean="0">
                <a:solidFill>
                  <a:srgbClr val="C00000"/>
                </a:solidFill>
              </a:rPr>
              <a:t>Differential diagnosis</a:t>
            </a:r>
            <a:endParaRPr lang="en-US" b="1" u="sng" dirty="0">
              <a:solidFill>
                <a:srgbClr val="C00000"/>
              </a:solidFill>
            </a:endParaRPr>
          </a:p>
        </p:txBody>
      </p:sp>
      <p:sp>
        <p:nvSpPr>
          <p:cNvPr id="3" name="Content Placeholder 2"/>
          <p:cNvSpPr>
            <a:spLocks noGrp="1"/>
          </p:cNvSpPr>
          <p:nvPr>
            <p:ph idx="1"/>
          </p:nvPr>
        </p:nvSpPr>
        <p:spPr>
          <a:xfrm>
            <a:off x="827584" y="1340768"/>
            <a:ext cx="7560840" cy="5184576"/>
          </a:xfrm>
        </p:spPr>
        <p:txBody>
          <a:bodyPr>
            <a:normAutofit fontScale="32500" lnSpcReduction="20000"/>
          </a:bodyPr>
          <a:lstStyle/>
          <a:p>
            <a:pPr marL="365125" indent="-365125" algn="l" rtl="0">
              <a:buNone/>
            </a:pPr>
            <a:r>
              <a:rPr lang="en-US" sz="9600" b="1" dirty="0" smtClean="0"/>
              <a:t>1-</a:t>
            </a:r>
            <a:r>
              <a:rPr lang="en-US" sz="9600" dirty="0" smtClean="0"/>
              <a:t> </a:t>
            </a:r>
            <a:r>
              <a:rPr lang="en-US" sz="9600" b="1" dirty="0" smtClean="0">
                <a:solidFill>
                  <a:srgbClr val="C00000"/>
                </a:solidFill>
              </a:rPr>
              <a:t>Management problems: </a:t>
            </a:r>
            <a:r>
              <a:rPr lang="en-US" sz="9600" dirty="0" smtClean="0"/>
              <a:t>Inadequate water supply,  high    temperature, inadequate lighting program,  sudden changes of feed.</a:t>
            </a:r>
          </a:p>
          <a:p>
            <a:pPr marL="0" indent="0" algn="l" rtl="0">
              <a:buNone/>
            </a:pPr>
            <a:endParaRPr lang="en-US" sz="9600" b="1" dirty="0" smtClean="0"/>
          </a:p>
          <a:p>
            <a:pPr marL="365125" indent="-365125" algn="l" rtl="0">
              <a:buNone/>
            </a:pPr>
            <a:r>
              <a:rPr lang="en-US" sz="9600" b="1" dirty="0" smtClean="0"/>
              <a:t>2- </a:t>
            </a:r>
            <a:r>
              <a:rPr lang="en-US" sz="9600" b="1" dirty="0" smtClean="0">
                <a:solidFill>
                  <a:srgbClr val="C00000"/>
                </a:solidFill>
              </a:rPr>
              <a:t>Nutritional deficiency : </a:t>
            </a:r>
            <a:r>
              <a:rPr lang="en-US" sz="9600" dirty="0" smtClean="0"/>
              <a:t>Specifically vitamins E, B12  and   D as well as calcium , phosphorus , selenium.</a:t>
            </a:r>
          </a:p>
          <a:p>
            <a:pPr marL="0" indent="0" algn="l" rtl="0">
              <a:buNone/>
            </a:pPr>
            <a:endParaRPr lang="en-US" sz="9600" b="1" dirty="0" smtClean="0"/>
          </a:p>
          <a:p>
            <a:pPr marL="0" indent="0" algn="l" rtl="0">
              <a:buNone/>
            </a:pPr>
            <a:endParaRPr lang="en-US" sz="9600" dirty="0" smtClean="0"/>
          </a:p>
          <a:p>
            <a:pPr marL="0" indent="0" algn="l" rtl="0">
              <a:buNone/>
            </a:pPr>
            <a:endParaRPr lang="en-US" sz="9600" dirty="0" smtClean="0"/>
          </a:p>
          <a:p>
            <a:pPr marL="0" indent="0" algn="l" rtl="0">
              <a:buNone/>
            </a:pPr>
            <a:r>
              <a:rPr lang="en-US" sz="2800" dirty="0" smtClean="0"/>
              <a:t>  </a:t>
            </a:r>
            <a:endParaRPr lang="en-US" sz="2800" dirty="0"/>
          </a:p>
        </p:txBody>
      </p:sp>
    </p:spTree>
    <p:extLst>
      <p:ext uri="{BB962C8B-B14F-4D97-AF65-F5344CB8AC3E}">
        <p14:creationId xmlns:p14="http://schemas.microsoft.com/office/powerpoint/2010/main" val="366100966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2"/>
            <a:ext cx="6977439" cy="4968872"/>
          </a:xfrm>
        </p:spPr>
        <p:txBody>
          <a:bodyPr>
            <a:normAutofit fontScale="90000"/>
          </a:bodyPr>
          <a:lstStyle/>
          <a:p>
            <a:pPr marL="274638" indent="-274638" algn="l" rtl="0"/>
            <a:r>
              <a:rPr lang="en-US" sz="3100" b="1" dirty="0" smtClean="0"/>
              <a:t>3-</a:t>
            </a:r>
            <a:r>
              <a:rPr lang="en-US" sz="3100" b="1" dirty="0" smtClean="0">
                <a:solidFill>
                  <a:srgbClr val="C00000"/>
                </a:solidFill>
              </a:rPr>
              <a:t>Infectious diseases </a:t>
            </a:r>
            <a:r>
              <a:rPr lang="en-US" sz="3100" b="1" dirty="0" smtClean="0"/>
              <a:t>: </a:t>
            </a:r>
            <a:r>
              <a:rPr lang="en-US" sz="3100" dirty="0" smtClean="0"/>
              <a:t>Include Infectious Bronchitis, Infectious </a:t>
            </a:r>
            <a:r>
              <a:rPr lang="en-US" sz="3100" dirty="0" err="1" smtClean="0"/>
              <a:t>Laryngotracheitis</a:t>
            </a:r>
            <a:r>
              <a:rPr lang="en-US" sz="3100" dirty="0" smtClean="0"/>
              <a:t>, Avian Encephalomyelitis, Newcastle Disease ,</a:t>
            </a:r>
            <a:r>
              <a:rPr lang="en-US" sz="3100" dirty="0" err="1" smtClean="0"/>
              <a:t>Marek’s</a:t>
            </a:r>
            <a:r>
              <a:rPr lang="en-US" sz="3100" dirty="0" smtClean="0"/>
              <a:t> Disease and </a:t>
            </a:r>
            <a:r>
              <a:rPr lang="en-US" sz="3100" dirty="0" err="1" smtClean="0"/>
              <a:t>Leukosis</a:t>
            </a:r>
            <a:r>
              <a:rPr lang="en-US" sz="3100" dirty="0" smtClean="0"/>
              <a:t>  or any infectious disease (CRD, Infectious </a:t>
            </a:r>
            <a:r>
              <a:rPr lang="en-US" sz="3100" dirty="0" err="1" smtClean="0"/>
              <a:t>Coryza</a:t>
            </a:r>
            <a:r>
              <a:rPr lang="en-US" sz="3100" dirty="0" smtClean="0"/>
              <a:t>, Cholera, Parasites , Fowl Pox,)</a:t>
            </a:r>
            <a:br>
              <a:rPr lang="en-US" sz="3100" dirty="0" smtClean="0"/>
            </a:br>
            <a:r>
              <a:rPr lang="en-US" sz="3100" dirty="0" smtClean="0"/>
              <a:t/>
            </a:r>
            <a:br>
              <a:rPr lang="en-US" sz="3100" dirty="0" smtClean="0"/>
            </a:br>
            <a:r>
              <a:rPr lang="en-US" sz="3100" b="1" dirty="0" smtClean="0"/>
              <a:t>4- </a:t>
            </a:r>
            <a:r>
              <a:rPr lang="en-US" sz="3100" b="1" dirty="0" smtClean="0">
                <a:solidFill>
                  <a:srgbClr val="C00000"/>
                </a:solidFill>
              </a:rPr>
              <a:t>Metabolic diseases </a:t>
            </a:r>
            <a:r>
              <a:rPr lang="en-US" sz="3100" dirty="0" smtClean="0">
                <a:solidFill>
                  <a:srgbClr val="C00000"/>
                </a:solidFill>
              </a:rPr>
              <a:t>: </a:t>
            </a:r>
            <a:r>
              <a:rPr lang="en-US" sz="3100" dirty="0" smtClean="0"/>
              <a:t>Include  Fatty Liver Syndrome ,           </a:t>
            </a:r>
            <a:br>
              <a:rPr lang="en-US" sz="3100" dirty="0" smtClean="0"/>
            </a:br>
            <a:r>
              <a:rPr lang="en-US" sz="3100" dirty="0" smtClean="0"/>
              <a:t>     intoxication by </a:t>
            </a:r>
            <a:r>
              <a:rPr lang="en-US" sz="3100" dirty="0" err="1" smtClean="0"/>
              <a:t>sulphonamides</a:t>
            </a:r>
            <a:r>
              <a:rPr lang="en-US" sz="3100" dirty="0" smtClean="0"/>
              <a:t>  , insecticides </a:t>
            </a:r>
            <a:r>
              <a:rPr lang="en-US" dirty="0" smtClean="0"/>
              <a:t>.</a:t>
            </a:r>
            <a:endParaRPr lang="en-US" dirty="0"/>
          </a:p>
        </p:txBody>
      </p:sp>
    </p:spTree>
    <p:extLst>
      <p:ext uri="{BB962C8B-B14F-4D97-AF65-F5344CB8AC3E}">
        <p14:creationId xmlns:p14="http://schemas.microsoft.com/office/powerpoint/2010/main" val="20922429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23528" y="260648"/>
            <a:ext cx="8363272" cy="5865515"/>
          </a:xfrm>
        </p:spPr>
        <p:txBody>
          <a:bodyPr>
            <a:normAutofit fontScale="85000" lnSpcReduction="10000"/>
          </a:bodyPr>
          <a:lstStyle/>
          <a:p>
            <a:r>
              <a:rPr lang="en-US" b="1" dirty="0"/>
              <a:t>1. Types of EDS Vaccines</a:t>
            </a:r>
          </a:p>
          <a:p>
            <a:r>
              <a:rPr lang="en-US" dirty="0"/>
              <a:t>There are two main types of vaccines used for EDS prevention:</a:t>
            </a:r>
          </a:p>
          <a:p>
            <a:r>
              <a:rPr lang="en-US" b="1" dirty="0"/>
              <a:t>a. Inactivated (Killed) EDS Vaccines</a:t>
            </a:r>
          </a:p>
          <a:p>
            <a:pPr>
              <a:buFont typeface="Arial"/>
              <a:buChar char="•"/>
            </a:pPr>
            <a:r>
              <a:rPr lang="en-US" dirty="0"/>
              <a:t>Contains inactivated </a:t>
            </a:r>
            <a:r>
              <a:rPr lang="en-US" i="1" dirty="0"/>
              <a:t>Duck Adenovirus A</a:t>
            </a:r>
            <a:r>
              <a:rPr lang="en-US" dirty="0"/>
              <a:t> mixed with an oil-based adjuvant.</a:t>
            </a:r>
          </a:p>
          <a:p>
            <a:pPr>
              <a:buFont typeface="Arial"/>
              <a:buChar char="•"/>
            </a:pPr>
            <a:r>
              <a:rPr lang="en-US" dirty="0"/>
              <a:t>Provides strong immunity when given before the laying period.</a:t>
            </a:r>
          </a:p>
          <a:p>
            <a:pPr>
              <a:buFont typeface="Arial"/>
              <a:buChar char="•"/>
            </a:pPr>
            <a:r>
              <a:rPr lang="en-US" dirty="0"/>
              <a:t>No risk of viral shedding or transmission.</a:t>
            </a:r>
          </a:p>
          <a:p>
            <a:r>
              <a:rPr lang="en-US" b="1" dirty="0"/>
              <a:t>b. Live Attenuated EDS Vaccines </a:t>
            </a:r>
            <a:r>
              <a:rPr lang="en-US" b="1" i="1" dirty="0"/>
              <a:t>(Less Common)</a:t>
            </a:r>
            <a:endParaRPr lang="en-US" b="1" dirty="0"/>
          </a:p>
          <a:p>
            <a:pPr>
              <a:buFont typeface="Arial"/>
              <a:buChar char="•"/>
            </a:pPr>
            <a:r>
              <a:rPr lang="en-US" dirty="0"/>
              <a:t>Rarely used due to concerns about viral persistence.</a:t>
            </a:r>
          </a:p>
          <a:p>
            <a:pPr>
              <a:buFont typeface="Arial"/>
              <a:buChar char="•"/>
            </a:pPr>
            <a:r>
              <a:rPr lang="en-US" dirty="0"/>
              <a:t>Some experimental vaccines exist but are not widely commercialized.</a:t>
            </a:r>
          </a:p>
          <a:p>
            <a:endParaRPr lang="en-US" dirty="0"/>
          </a:p>
        </p:txBody>
      </p:sp>
    </p:spTree>
    <p:extLst>
      <p:ext uri="{BB962C8B-B14F-4D97-AF65-F5344CB8AC3E}">
        <p14:creationId xmlns:p14="http://schemas.microsoft.com/office/powerpoint/2010/main" val="22787757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88640"/>
            <a:ext cx="8712968" cy="6480720"/>
          </a:xfrm>
        </p:spPr>
        <p:txBody>
          <a:bodyPr>
            <a:normAutofit fontScale="92500" lnSpcReduction="10000"/>
          </a:bodyPr>
          <a:lstStyle/>
          <a:p>
            <a:pPr algn="l" rtl="0"/>
            <a:r>
              <a:rPr lang="en-US" dirty="0" smtClean="0"/>
              <a:t> </a:t>
            </a:r>
            <a:r>
              <a:rPr lang="en-US" sz="2800" b="1" u="sng" dirty="0" smtClean="0">
                <a:solidFill>
                  <a:srgbClr val="C00000"/>
                </a:solidFill>
              </a:rPr>
              <a:t>Fowl POX ( Avian POX </a:t>
            </a:r>
            <a:r>
              <a:rPr lang="en-US" sz="2800" b="1" dirty="0" smtClean="0">
                <a:solidFill>
                  <a:srgbClr val="C00000"/>
                </a:solidFill>
              </a:rPr>
              <a:t>) </a:t>
            </a:r>
            <a:endParaRPr lang="ar-IQ" b="1" dirty="0">
              <a:solidFill>
                <a:srgbClr val="C00000"/>
              </a:solidFill>
            </a:endParaRPr>
          </a:p>
          <a:p>
            <a:pPr marL="0" indent="0" algn="l" rtl="0">
              <a:buNone/>
            </a:pPr>
            <a:r>
              <a:rPr lang="en-US" dirty="0" smtClean="0"/>
              <a:t>An infectious disease of avian </a:t>
            </a:r>
            <a:r>
              <a:rPr lang="en-US" dirty="0" err="1" smtClean="0"/>
              <a:t>species,characterized</a:t>
            </a:r>
            <a:r>
              <a:rPr lang="en-US" dirty="0" smtClean="0"/>
              <a:t> by wart-like nodules on the skin and diphtheritic membranes in  mouth, </a:t>
            </a:r>
            <a:r>
              <a:rPr lang="en-US" dirty="0"/>
              <a:t>l</a:t>
            </a:r>
            <a:r>
              <a:rPr lang="en-US" dirty="0" smtClean="0"/>
              <a:t>arynx , esophagus and trachea. The disease may occur in any age .</a:t>
            </a:r>
            <a:endParaRPr lang="en-US" b="1" dirty="0"/>
          </a:p>
          <a:p>
            <a:pPr algn="l" rtl="0"/>
            <a:r>
              <a:rPr lang="en-US" b="1" dirty="0">
                <a:solidFill>
                  <a:srgbClr val="C00000"/>
                </a:solidFill>
              </a:rPr>
              <a:t> </a:t>
            </a:r>
            <a:r>
              <a:rPr lang="en-US" b="1" u="sng" dirty="0">
                <a:solidFill>
                  <a:srgbClr val="C00000"/>
                </a:solidFill>
              </a:rPr>
              <a:t>Incubation period </a:t>
            </a:r>
            <a:r>
              <a:rPr lang="en-US" b="1" dirty="0" smtClean="0">
                <a:solidFill>
                  <a:srgbClr val="C00000"/>
                </a:solidFill>
              </a:rPr>
              <a:t>:</a:t>
            </a:r>
            <a:r>
              <a:rPr lang="en-US" dirty="0" smtClean="0"/>
              <a:t>( </a:t>
            </a:r>
            <a:r>
              <a:rPr lang="en-US" dirty="0"/>
              <a:t>6-14 </a:t>
            </a:r>
            <a:r>
              <a:rPr lang="en-US" dirty="0" smtClean="0"/>
              <a:t>)</a:t>
            </a:r>
            <a:r>
              <a:rPr lang="ar-IQ" dirty="0" smtClean="0"/>
              <a:t> </a:t>
            </a:r>
            <a:r>
              <a:rPr lang="en-US" dirty="0" smtClean="0"/>
              <a:t>days </a:t>
            </a:r>
            <a:r>
              <a:rPr lang="en-US" dirty="0"/>
              <a:t>.</a:t>
            </a:r>
          </a:p>
          <a:p>
            <a:pPr algn="l" rtl="0"/>
            <a:r>
              <a:rPr lang="en-US" b="1" u="sng" dirty="0">
                <a:solidFill>
                  <a:srgbClr val="C00000"/>
                </a:solidFill>
              </a:rPr>
              <a:t>Course of the disease </a:t>
            </a:r>
            <a:r>
              <a:rPr lang="en-US" b="1" dirty="0" smtClean="0">
                <a:solidFill>
                  <a:srgbClr val="C00000"/>
                </a:solidFill>
              </a:rPr>
              <a:t>:</a:t>
            </a:r>
            <a:r>
              <a:rPr lang="en-US" dirty="0" smtClean="0"/>
              <a:t>( </a:t>
            </a:r>
            <a:r>
              <a:rPr lang="en-US" dirty="0"/>
              <a:t>3- 4 ) weeks.</a:t>
            </a:r>
          </a:p>
          <a:p>
            <a:pPr algn="l" rtl="0"/>
            <a:r>
              <a:rPr lang="en-US" b="1" u="sng" dirty="0">
                <a:solidFill>
                  <a:srgbClr val="C00000"/>
                </a:solidFill>
              </a:rPr>
              <a:t>Mortality</a:t>
            </a:r>
            <a:r>
              <a:rPr lang="en-US" u="sng" dirty="0"/>
              <a:t> :</a:t>
            </a:r>
            <a:r>
              <a:rPr lang="en-US" dirty="0"/>
              <a:t> About 1-2% . </a:t>
            </a:r>
            <a:endParaRPr lang="en-US" dirty="0" smtClean="0"/>
          </a:p>
          <a:p>
            <a:r>
              <a:rPr lang="en-US" u="sng" dirty="0" smtClean="0">
                <a:solidFill>
                  <a:srgbClr val="FF0000"/>
                </a:solidFill>
              </a:rPr>
              <a:t>Method of spread</a:t>
            </a:r>
          </a:p>
          <a:p>
            <a:r>
              <a:rPr lang="en-US" dirty="0" smtClean="0"/>
              <a:t>1-Mechanical transmission by:    a. Mosquitoes.  </a:t>
            </a:r>
          </a:p>
          <a:p>
            <a:r>
              <a:rPr lang="en-US" dirty="0" smtClean="0"/>
              <a:t> b. Biting insects .</a:t>
            </a:r>
          </a:p>
          <a:p>
            <a:r>
              <a:rPr lang="en-US" dirty="0" smtClean="0"/>
              <a:t>2-By contact  through  abrasions.</a:t>
            </a:r>
          </a:p>
          <a:p>
            <a:r>
              <a:rPr lang="en-US" dirty="0" smtClean="0"/>
              <a:t>3-Aerosol. </a:t>
            </a:r>
          </a:p>
          <a:p>
            <a:endParaRPr lang="en-US" dirty="0"/>
          </a:p>
          <a:p>
            <a:pPr marL="0" indent="0" algn="l" rtl="0">
              <a:buNone/>
            </a:pPr>
            <a:endParaRPr lang="ar-IQ" dirty="0"/>
          </a:p>
        </p:txBody>
      </p:sp>
    </p:spTree>
    <p:extLst>
      <p:ext uri="{BB962C8B-B14F-4D97-AF65-F5344CB8AC3E}">
        <p14:creationId xmlns:p14="http://schemas.microsoft.com/office/powerpoint/2010/main" val="4058803397"/>
      </p:ext>
    </p:extLst>
  </p:cSld>
  <p:clrMapOvr>
    <a:masterClrMapping/>
  </p:clrMapOvr>
  <p:transition spd="slow">
    <p:pull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1"/>
            <a:ext cx="8208912" cy="576063"/>
          </a:xfrm>
        </p:spPr>
        <p:txBody>
          <a:bodyPr>
            <a:normAutofit fontScale="90000"/>
          </a:bodyPr>
          <a:lstStyle/>
          <a:p>
            <a:pPr marL="685800" indent="-685800" algn="l" rtl="0">
              <a:buFont typeface="Arial" pitchFamily="34" charset="0"/>
              <a:buChar char="•"/>
            </a:pPr>
            <a:r>
              <a:rPr lang="en-US" sz="4800" b="1" u="sng" dirty="0" smtClean="0">
                <a:solidFill>
                  <a:srgbClr val="C00000"/>
                </a:solidFill>
              </a:rPr>
              <a:t>Etiology:</a:t>
            </a:r>
            <a:r>
              <a:rPr lang="en-US" b="1" u="sng" dirty="0" smtClean="0">
                <a:solidFill>
                  <a:srgbClr val="C00000"/>
                </a:solidFill>
              </a:rPr>
              <a:t> </a:t>
            </a:r>
            <a:endParaRPr lang="ar-IQ" b="1" u="sng" dirty="0">
              <a:solidFill>
                <a:srgbClr val="C00000"/>
              </a:solidFill>
            </a:endParaRPr>
          </a:p>
        </p:txBody>
      </p:sp>
      <p:sp>
        <p:nvSpPr>
          <p:cNvPr id="3" name="Content Placeholder 2"/>
          <p:cNvSpPr>
            <a:spLocks noGrp="1"/>
          </p:cNvSpPr>
          <p:nvPr>
            <p:ph idx="1"/>
          </p:nvPr>
        </p:nvSpPr>
        <p:spPr>
          <a:xfrm>
            <a:off x="395536" y="836712"/>
            <a:ext cx="8424936" cy="5760640"/>
          </a:xfrm>
        </p:spPr>
        <p:txBody>
          <a:bodyPr>
            <a:normAutofit fontScale="92500" lnSpcReduction="10000"/>
          </a:bodyPr>
          <a:lstStyle/>
          <a:p>
            <a:pPr marL="0" indent="0" algn="l">
              <a:buNone/>
            </a:pPr>
            <a:r>
              <a:rPr lang="en-US" sz="2800" b="1" dirty="0" smtClean="0"/>
              <a:t>Virus: </a:t>
            </a:r>
            <a:r>
              <a:rPr lang="en-US" dirty="0" smtClean="0"/>
              <a:t>Belongs to the </a:t>
            </a:r>
            <a:r>
              <a:rPr lang="en-US" dirty="0" err="1" smtClean="0"/>
              <a:t>Avipoxvirus</a:t>
            </a:r>
            <a:r>
              <a:rPr lang="en-US" dirty="0" smtClean="0"/>
              <a:t> ,family </a:t>
            </a:r>
            <a:r>
              <a:rPr lang="en-US" dirty="0" err="1" smtClean="0"/>
              <a:t>Poxviridae</a:t>
            </a:r>
            <a:r>
              <a:rPr lang="en-US" dirty="0" smtClean="0"/>
              <a:t> .</a:t>
            </a:r>
          </a:p>
          <a:p>
            <a:pPr marL="0" indent="0" algn="l">
              <a:buNone/>
            </a:pPr>
            <a:r>
              <a:rPr lang="en-US" sz="3200" b="1" u="sng" dirty="0" smtClean="0">
                <a:solidFill>
                  <a:srgbClr val="C00000"/>
                </a:solidFill>
              </a:rPr>
              <a:t>Types of virus</a:t>
            </a:r>
            <a:r>
              <a:rPr lang="en-US" sz="2800" u="sng" dirty="0" smtClean="0"/>
              <a:t>:</a:t>
            </a:r>
          </a:p>
          <a:p>
            <a:pPr marL="457200" indent="-457200" algn="l" rtl="0">
              <a:buFont typeface="+mj-lt"/>
              <a:buAutoNum type="arabicPeriod"/>
            </a:pPr>
            <a:r>
              <a:rPr lang="en-US" dirty="0" smtClean="0"/>
              <a:t>Fowl  poxvirus ( chicken poxvirus ) </a:t>
            </a:r>
            <a:r>
              <a:rPr lang="en-US" dirty="0"/>
              <a:t>.</a:t>
            </a:r>
            <a:endParaRPr lang="en-US" dirty="0" smtClean="0"/>
          </a:p>
          <a:p>
            <a:pPr marL="457200" indent="-457200" algn="l" rtl="0">
              <a:buFont typeface="+mj-lt"/>
              <a:buAutoNum type="arabicPeriod"/>
            </a:pPr>
            <a:r>
              <a:rPr lang="en-US" dirty="0" smtClean="0"/>
              <a:t>Turkey  poxvirus.</a:t>
            </a:r>
          </a:p>
          <a:p>
            <a:pPr marL="457200" indent="-457200" algn="l" rtl="0">
              <a:buFont typeface="+mj-lt"/>
              <a:buAutoNum type="arabicPeriod"/>
            </a:pPr>
            <a:r>
              <a:rPr lang="en-US" dirty="0" smtClean="0"/>
              <a:t> Canary  poxvirus</a:t>
            </a:r>
          </a:p>
          <a:p>
            <a:pPr marL="457200" indent="-457200" algn="l" rtl="0">
              <a:buFont typeface="+mj-lt"/>
              <a:buAutoNum type="arabicPeriod"/>
            </a:pPr>
            <a:r>
              <a:rPr lang="en-US" dirty="0" smtClean="0"/>
              <a:t> Quail  poxvirus. </a:t>
            </a:r>
          </a:p>
          <a:p>
            <a:pPr marL="457200" indent="-457200" algn="l" rtl="0">
              <a:buFont typeface="+mj-lt"/>
              <a:buAutoNum type="arabicPeriod"/>
            </a:pPr>
            <a:r>
              <a:rPr lang="en-US" dirty="0" smtClean="0"/>
              <a:t>Pigeon  poxvirus.</a:t>
            </a:r>
          </a:p>
          <a:p>
            <a:pPr marL="0" indent="0" algn="l" rtl="0">
              <a:buNone/>
            </a:pPr>
            <a:endParaRPr lang="en-US" dirty="0" smtClean="0"/>
          </a:p>
          <a:p>
            <a:pPr marL="457200" indent="-457200" algn="l" rtl="0">
              <a:buNone/>
            </a:pPr>
            <a:r>
              <a:rPr lang="en-US" dirty="0" smtClean="0"/>
              <a:t> There is some cross species infectivity with the various viruses with the exception of canary poxvirus which </a:t>
            </a:r>
            <a:r>
              <a:rPr lang="en-US" dirty="0"/>
              <a:t> </a:t>
            </a:r>
            <a:r>
              <a:rPr lang="en-US" dirty="0" smtClean="0"/>
              <a:t>Specific  for canaries.</a:t>
            </a:r>
            <a:endParaRPr lang="ar-IQ" dirty="0"/>
          </a:p>
        </p:txBody>
      </p:sp>
    </p:spTree>
    <p:extLst>
      <p:ext uri="{BB962C8B-B14F-4D97-AF65-F5344CB8AC3E}">
        <p14:creationId xmlns:p14="http://schemas.microsoft.com/office/powerpoint/2010/main" val="947587145"/>
      </p:ext>
    </p:extLst>
  </p:cSld>
  <p:clrMapOvr>
    <a:masterClrMapping/>
  </p:clrMapOvr>
  <p:transition spd="slow">
    <p:pull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
            <a:ext cx="7776864" cy="764704"/>
          </a:xfrm>
        </p:spPr>
        <p:txBody>
          <a:bodyPr>
            <a:normAutofit/>
          </a:bodyPr>
          <a:lstStyle/>
          <a:p>
            <a:pPr marL="571500" indent="-571500" algn="l" rtl="0">
              <a:buFont typeface="Arial" pitchFamily="34" charset="0"/>
              <a:buChar char="•"/>
            </a:pPr>
            <a:r>
              <a:rPr lang="en-US" b="1" u="sng" dirty="0" smtClean="0">
                <a:solidFill>
                  <a:srgbClr val="C00000"/>
                </a:solidFill>
              </a:rPr>
              <a:t>Clinical signs:</a:t>
            </a:r>
            <a:endParaRPr lang="ar-IQ" b="1" u="sng" dirty="0">
              <a:solidFill>
                <a:srgbClr val="C00000"/>
              </a:solidFill>
            </a:endParaRPr>
          </a:p>
        </p:txBody>
      </p:sp>
      <p:sp>
        <p:nvSpPr>
          <p:cNvPr id="3" name="Content Placeholder 2"/>
          <p:cNvSpPr>
            <a:spLocks noGrp="1"/>
          </p:cNvSpPr>
          <p:nvPr>
            <p:ph idx="1"/>
          </p:nvPr>
        </p:nvSpPr>
        <p:spPr>
          <a:xfrm>
            <a:off x="179512" y="836712"/>
            <a:ext cx="8712968" cy="5832648"/>
          </a:xfrm>
        </p:spPr>
        <p:txBody>
          <a:bodyPr>
            <a:normAutofit/>
          </a:bodyPr>
          <a:lstStyle/>
          <a:p>
            <a:pPr marL="0" indent="0" algn="l">
              <a:buNone/>
            </a:pPr>
            <a:r>
              <a:rPr lang="en-US" dirty="0" smtClean="0">
                <a:solidFill>
                  <a:schemeClr val="tx2">
                    <a:lumMod val="60000"/>
                    <a:lumOff val="40000"/>
                  </a:schemeClr>
                </a:solidFill>
              </a:rPr>
              <a:t>There are three forms of the disease :.</a:t>
            </a:r>
          </a:p>
          <a:p>
            <a:pPr marL="0" indent="0" algn="l">
              <a:buNone/>
            </a:pPr>
            <a:r>
              <a:rPr lang="en-US" sz="3000" dirty="0" smtClean="0">
                <a:solidFill>
                  <a:srgbClr val="C00000"/>
                </a:solidFill>
                <a:latin typeface="Times New Roman" pitchFamily="18" charset="0"/>
                <a:cs typeface="Times New Roman" pitchFamily="18" charset="0"/>
              </a:rPr>
              <a:t>1-</a:t>
            </a:r>
            <a:r>
              <a:rPr lang="en-US" sz="3000" dirty="0" smtClean="0">
                <a:latin typeface="Times New Roman" pitchFamily="18" charset="0"/>
                <a:cs typeface="Times New Roman" pitchFamily="18" charset="0"/>
              </a:rPr>
              <a:t> </a:t>
            </a:r>
            <a:r>
              <a:rPr lang="en-US" sz="3000" b="1" dirty="0" smtClean="0">
                <a:latin typeface="Times New Roman" pitchFamily="18" charset="0"/>
                <a:cs typeface="Times New Roman" pitchFamily="18" charset="0"/>
              </a:rPr>
              <a:t>Skin form </a:t>
            </a:r>
            <a:r>
              <a:rPr lang="en-US" sz="3000" dirty="0" smtClean="0">
                <a:latin typeface="Times New Roman" pitchFamily="18" charset="0"/>
                <a:cs typeface="Times New Roman" pitchFamily="18" charset="0"/>
              </a:rPr>
              <a:t>: Dry pox ( Cutaneous form ): Shows wart- like lesions on the comb, wattles, eyelids and other       </a:t>
            </a:r>
            <a:r>
              <a:rPr lang="en-US" sz="3000" dirty="0" err="1" smtClean="0">
                <a:latin typeface="Times New Roman" pitchFamily="18" charset="0"/>
                <a:cs typeface="Times New Roman" pitchFamily="18" charset="0"/>
              </a:rPr>
              <a:t>unfeathered</a:t>
            </a:r>
            <a:r>
              <a:rPr lang="en-US" sz="3000" dirty="0" smtClean="0">
                <a:latin typeface="Times New Roman" pitchFamily="18" charset="0"/>
                <a:cs typeface="Times New Roman" pitchFamily="18" charset="0"/>
              </a:rPr>
              <a:t> parts of the body .It starts as whitish foci which develops into </a:t>
            </a:r>
            <a:r>
              <a:rPr lang="en-US" sz="3000" dirty="0" err="1" smtClean="0">
                <a:latin typeface="Times New Roman" pitchFamily="18" charset="0"/>
                <a:cs typeface="Times New Roman" pitchFamily="18" charset="0"/>
              </a:rPr>
              <a:t>nodules,then</a:t>
            </a:r>
            <a:r>
              <a:rPr lang="en-US" sz="3000" dirty="0" smtClean="0">
                <a:latin typeface="Times New Roman" pitchFamily="18" charset="0"/>
                <a:cs typeface="Times New Roman" pitchFamily="18" charset="0"/>
              </a:rPr>
              <a:t> sloughed and scab appear before final healing .</a:t>
            </a:r>
          </a:p>
          <a:p>
            <a:pPr marL="0" indent="0" algn="l">
              <a:buNone/>
            </a:pPr>
            <a:r>
              <a:rPr lang="en-US" sz="3000" dirty="0" smtClean="0">
                <a:latin typeface="Times New Roman" pitchFamily="18" charset="0"/>
                <a:cs typeface="Times New Roman" pitchFamily="18" charset="0"/>
              </a:rPr>
              <a:t> </a:t>
            </a:r>
            <a:endParaRPr lang="en-US" dirty="0"/>
          </a:p>
          <a:p>
            <a:pPr marL="0" indent="0" algn="l">
              <a:buNone/>
            </a:pPr>
            <a:endParaRPr lang="en-US" dirty="0" smtClean="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3940690"/>
            <a:ext cx="3940024" cy="2714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34394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79512" y="188640"/>
            <a:ext cx="8507288" cy="5937523"/>
          </a:xfrm>
        </p:spPr>
        <p:txBody>
          <a:bodyPr/>
          <a:lstStyle/>
          <a:p>
            <a:pPr marL="0" lvl="0" indent="0">
              <a:buNone/>
            </a:pPr>
            <a:r>
              <a:rPr lang="en-US" sz="2800" dirty="0">
                <a:solidFill>
                  <a:srgbClr val="C00000"/>
                </a:solidFill>
                <a:latin typeface="Times New Roman" pitchFamily="18" charset="0"/>
                <a:cs typeface="Times New Roman" pitchFamily="18" charset="0"/>
              </a:rPr>
              <a:t>2</a:t>
            </a:r>
            <a:r>
              <a:rPr lang="en-US" sz="2800" dirty="0">
                <a:solidFill>
                  <a:prstClr val="black"/>
                </a:solidFill>
                <a:latin typeface="Times New Roman" pitchFamily="18" charset="0"/>
                <a:cs typeface="Times New Roman" pitchFamily="18" charset="0"/>
              </a:rPr>
              <a:t>-</a:t>
            </a:r>
            <a:r>
              <a:rPr lang="en-US" sz="2800" b="1" dirty="0">
                <a:solidFill>
                  <a:prstClr val="black"/>
                </a:solidFill>
                <a:latin typeface="Times New Roman" pitchFamily="18" charset="0"/>
                <a:cs typeface="Times New Roman" pitchFamily="18" charset="0"/>
              </a:rPr>
              <a:t>Diphtheritic type</a:t>
            </a:r>
            <a:r>
              <a:rPr lang="en-US" sz="2800" dirty="0">
                <a:solidFill>
                  <a:prstClr val="black"/>
                </a:solidFill>
                <a:latin typeface="Times New Roman" pitchFamily="18" charset="0"/>
                <a:cs typeface="Times New Roman" pitchFamily="18" charset="0"/>
              </a:rPr>
              <a:t>: Wet pox .Yellow patches on the surface  epithelium of mouth , larynx ,trachea and  esophagus. Removing of these lesions left eroded or ulcerated area.</a:t>
            </a:r>
          </a:p>
          <a:p>
            <a:pPr marL="0" lvl="0" indent="0">
              <a:buNone/>
            </a:pPr>
            <a:r>
              <a:rPr lang="en-US" sz="2800" dirty="0">
                <a:solidFill>
                  <a:srgbClr val="C00000"/>
                </a:solidFill>
                <a:latin typeface="Times New Roman" pitchFamily="18" charset="0"/>
                <a:cs typeface="Times New Roman" pitchFamily="18" charset="0"/>
              </a:rPr>
              <a:t>3</a:t>
            </a:r>
            <a:r>
              <a:rPr lang="en-US" sz="2800" dirty="0">
                <a:solidFill>
                  <a:prstClr val="black"/>
                </a:solidFill>
                <a:latin typeface="Times New Roman" pitchFamily="18" charset="0"/>
                <a:cs typeface="Times New Roman" pitchFamily="18" charset="0"/>
              </a:rPr>
              <a:t>-</a:t>
            </a:r>
            <a:r>
              <a:rPr lang="en-US" sz="2800" b="1" dirty="0">
                <a:solidFill>
                  <a:prstClr val="black"/>
                </a:solidFill>
                <a:latin typeface="Times New Roman" pitchFamily="18" charset="0"/>
                <a:cs typeface="Times New Roman" pitchFamily="18" charset="0"/>
              </a:rPr>
              <a:t>Coryza –like form </a:t>
            </a:r>
            <a:r>
              <a:rPr lang="en-US" sz="2800" dirty="0">
                <a:solidFill>
                  <a:prstClr val="black"/>
                </a:solidFill>
                <a:latin typeface="Times New Roman" pitchFamily="18" charset="0"/>
                <a:cs typeface="Times New Roman" pitchFamily="18" charset="0"/>
              </a:rPr>
              <a:t>: Infection of the nasal chambers </a:t>
            </a:r>
          </a:p>
          <a:p>
            <a:pPr marL="0" lvl="0" indent="0">
              <a:buNone/>
            </a:pPr>
            <a:r>
              <a:rPr lang="en-US" sz="2800" dirty="0">
                <a:solidFill>
                  <a:prstClr val="black"/>
                </a:solidFill>
                <a:latin typeface="Times New Roman" pitchFamily="18" charset="0"/>
                <a:cs typeface="Times New Roman" pitchFamily="18" charset="0"/>
              </a:rPr>
              <a:t>    accompanied by </a:t>
            </a:r>
            <a:r>
              <a:rPr lang="en-US" sz="2800" dirty="0" err="1">
                <a:solidFill>
                  <a:prstClr val="black"/>
                </a:solidFill>
                <a:latin typeface="Times New Roman" pitchFamily="18" charset="0"/>
                <a:cs typeface="Times New Roman" pitchFamily="18" charset="0"/>
              </a:rPr>
              <a:t>Coryza</a:t>
            </a:r>
            <a:r>
              <a:rPr lang="en-US" sz="2800" dirty="0">
                <a:solidFill>
                  <a:prstClr val="black"/>
                </a:solidFill>
                <a:latin typeface="Times New Roman" pitchFamily="18" charset="0"/>
                <a:cs typeface="Times New Roman" pitchFamily="18" charset="0"/>
              </a:rPr>
              <a:t>-like signs</a:t>
            </a:r>
          </a:p>
          <a:p>
            <a:endParaRPr lang="en-US" dirty="0"/>
          </a:p>
        </p:txBody>
      </p:sp>
      <p:pic>
        <p:nvPicPr>
          <p:cNvPr id="3074" name="Picture 2" descr="C:\Users\hp\Desktop\download.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7" y="3195249"/>
            <a:ext cx="2964232" cy="2964232"/>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hp\Desktop\download (1).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762" y="3396702"/>
            <a:ext cx="4610294" cy="2801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56714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8904" y="620688"/>
            <a:ext cx="7005464" cy="998984"/>
          </a:xfrm>
        </p:spPr>
        <p:txBody>
          <a:bodyPr/>
          <a:lstStyle/>
          <a:p>
            <a:pPr marL="571500" indent="-571500" algn="l" rtl="0">
              <a:buFont typeface="Arial" pitchFamily="34" charset="0"/>
              <a:buChar char="•"/>
            </a:pPr>
            <a:r>
              <a:rPr lang="en-US" b="1" u="sng" dirty="0" smtClean="0">
                <a:solidFill>
                  <a:srgbClr val="C00000"/>
                </a:solidFill>
              </a:rPr>
              <a:t>Differential diagnosis</a:t>
            </a:r>
            <a:endParaRPr lang="ar-IQ" b="1" u="sng" dirty="0">
              <a:solidFill>
                <a:srgbClr val="C00000"/>
              </a:solidFill>
            </a:endParaRPr>
          </a:p>
        </p:txBody>
      </p:sp>
      <p:sp>
        <p:nvSpPr>
          <p:cNvPr id="3" name="Content Placeholder 2"/>
          <p:cNvSpPr>
            <a:spLocks noGrp="1"/>
          </p:cNvSpPr>
          <p:nvPr>
            <p:ph idx="1"/>
          </p:nvPr>
        </p:nvSpPr>
        <p:spPr>
          <a:xfrm>
            <a:off x="827584" y="1484784"/>
            <a:ext cx="7211144" cy="4536504"/>
          </a:xfrm>
        </p:spPr>
        <p:txBody>
          <a:bodyPr>
            <a:normAutofit fontScale="85000" lnSpcReduction="20000"/>
          </a:bodyPr>
          <a:lstStyle/>
          <a:p>
            <a:pPr marL="457200" indent="-457200" algn="l" rtl="0">
              <a:buFont typeface="+mj-lt"/>
              <a:buAutoNum type="arabicPeriod"/>
            </a:pPr>
            <a:r>
              <a:rPr lang="en-US" dirty="0" smtClean="0"/>
              <a:t>Vitamin A deficiency.</a:t>
            </a:r>
          </a:p>
          <a:p>
            <a:pPr marL="457200" indent="-457200" algn="l" rtl="0">
              <a:buFont typeface="+mj-lt"/>
              <a:buAutoNum type="arabicPeriod"/>
            </a:pPr>
            <a:r>
              <a:rPr lang="en-US" dirty="0" smtClean="0"/>
              <a:t>Infectious </a:t>
            </a:r>
            <a:r>
              <a:rPr lang="en-US" dirty="0" err="1" smtClean="0"/>
              <a:t>Coryza</a:t>
            </a:r>
            <a:r>
              <a:rPr lang="en-US" dirty="0" smtClean="0"/>
              <a:t>.</a:t>
            </a:r>
          </a:p>
          <a:p>
            <a:pPr marL="457200" indent="-457200" algn="l" rtl="0">
              <a:buFont typeface="+mj-lt"/>
              <a:buAutoNum type="arabicPeriod"/>
            </a:pPr>
            <a:r>
              <a:rPr lang="en-US" dirty="0" smtClean="0"/>
              <a:t>Infectious Bronchitis.</a:t>
            </a:r>
          </a:p>
          <a:p>
            <a:pPr marL="457200" indent="-457200" algn="l" rtl="0">
              <a:buFont typeface="+mj-lt"/>
              <a:buAutoNum type="arabicPeriod"/>
            </a:pPr>
            <a:r>
              <a:rPr lang="en-US" dirty="0" smtClean="0"/>
              <a:t>Infectious </a:t>
            </a:r>
            <a:r>
              <a:rPr lang="en-US" dirty="0" err="1" smtClean="0"/>
              <a:t>Laryngotracheitis</a:t>
            </a:r>
            <a:r>
              <a:rPr lang="en-US" dirty="0" smtClean="0"/>
              <a:t>. </a:t>
            </a:r>
          </a:p>
          <a:p>
            <a:pPr marL="457200" indent="-457200" algn="l" rtl="0">
              <a:buFont typeface="+mj-lt"/>
              <a:buAutoNum type="arabicPeriod"/>
            </a:pPr>
            <a:r>
              <a:rPr lang="en-US" dirty="0" smtClean="0"/>
              <a:t>Mycoplasmosis.</a:t>
            </a:r>
          </a:p>
          <a:p>
            <a:pPr marL="457200" indent="-457200" algn="l" rtl="0">
              <a:buFont typeface="+mj-lt"/>
              <a:buAutoNum type="arabicPeriod"/>
            </a:pPr>
            <a:r>
              <a:rPr lang="en-US" dirty="0" smtClean="0"/>
              <a:t>Newcastle Disease ( Respiratory form) </a:t>
            </a:r>
          </a:p>
          <a:p>
            <a:pPr marL="457200" indent="-457200" algn="l" rtl="0">
              <a:buFont typeface="+mj-lt"/>
              <a:buAutoNum type="arabicPeriod"/>
            </a:pPr>
            <a:r>
              <a:rPr lang="en-US" dirty="0" smtClean="0"/>
              <a:t>Aspergillosis</a:t>
            </a:r>
          </a:p>
          <a:p>
            <a:pPr marL="457200" indent="-457200" algn="l" rtl="0">
              <a:buFont typeface="+mj-lt"/>
              <a:buAutoNum type="arabicPeriod"/>
            </a:pPr>
            <a:r>
              <a:rPr lang="en-US" dirty="0" err="1" smtClean="0"/>
              <a:t>Airsacculitis</a:t>
            </a:r>
            <a:r>
              <a:rPr lang="en-US" dirty="0" smtClean="0"/>
              <a:t>.</a:t>
            </a:r>
          </a:p>
          <a:p>
            <a:pPr marL="457200" indent="-457200" algn="l" rtl="0">
              <a:buFont typeface="+mj-lt"/>
              <a:buAutoNum type="arabicPeriod"/>
            </a:pPr>
            <a:r>
              <a:rPr lang="en-US" dirty="0" smtClean="0"/>
              <a:t>Avian Influenza ( Respiratory signs )</a:t>
            </a:r>
          </a:p>
          <a:p>
            <a:pPr marL="457200" indent="-457200" algn="l" rtl="0">
              <a:buFont typeface="+mj-lt"/>
              <a:buAutoNum type="arabicPeriod"/>
            </a:pPr>
            <a:r>
              <a:rPr lang="en-US" dirty="0" err="1" smtClean="0"/>
              <a:t>Trichomoniasis</a:t>
            </a:r>
            <a:r>
              <a:rPr lang="en-US" dirty="0" smtClean="0"/>
              <a:t>.</a:t>
            </a:r>
          </a:p>
          <a:p>
            <a:pPr marL="457200" indent="-457200" algn="l" rtl="0">
              <a:buFont typeface="+mj-lt"/>
              <a:buAutoNum type="arabicPeriod"/>
            </a:pPr>
            <a:r>
              <a:rPr lang="en-US" dirty="0" smtClean="0"/>
              <a:t>Physical damage.</a:t>
            </a:r>
            <a:endParaRPr lang="ar-IQ" dirty="0"/>
          </a:p>
        </p:txBody>
      </p:sp>
    </p:spTree>
    <p:extLst>
      <p:ext uri="{BB962C8B-B14F-4D97-AF65-F5344CB8AC3E}">
        <p14:creationId xmlns:p14="http://schemas.microsoft.com/office/powerpoint/2010/main" val="1991310812"/>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764704"/>
            <a:ext cx="6965245" cy="1202485"/>
          </a:xfrm>
        </p:spPr>
        <p:txBody>
          <a:bodyPr>
            <a:normAutofit/>
          </a:bodyPr>
          <a:lstStyle/>
          <a:p>
            <a:pPr marL="571500" indent="-571500" algn="l" rtl="0">
              <a:buFont typeface="Arial" pitchFamily="34" charset="0"/>
              <a:buChar char="•"/>
            </a:pPr>
            <a:r>
              <a:rPr lang="en-US" b="1" u="sng" dirty="0" smtClean="0">
                <a:solidFill>
                  <a:srgbClr val="C00000"/>
                </a:solidFill>
              </a:rPr>
              <a:t>Diagnosis:</a:t>
            </a:r>
            <a:r>
              <a:rPr lang="en-US" u="sng" dirty="0" smtClean="0">
                <a:solidFill>
                  <a:srgbClr val="C00000"/>
                </a:solidFill>
              </a:rPr>
              <a:t> </a:t>
            </a:r>
            <a:endParaRPr lang="ar-IQ" u="sng" dirty="0">
              <a:solidFill>
                <a:srgbClr val="C00000"/>
              </a:solidFill>
            </a:endParaRPr>
          </a:p>
        </p:txBody>
      </p:sp>
      <p:sp>
        <p:nvSpPr>
          <p:cNvPr id="3" name="Content Placeholder 2"/>
          <p:cNvSpPr>
            <a:spLocks noGrp="1"/>
          </p:cNvSpPr>
          <p:nvPr>
            <p:ph idx="1"/>
          </p:nvPr>
        </p:nvSpPr>
        <p:spPr>
          <a:xfrm>
            <a:off x="755576" y="1916832"/>
            <a:ext cx="7427168" cy="4032448"/>
          </a:xfrm>
        </p:spPr>
        <p:txBody>
          <a:bodyPr/>
          <a:lstStyle/>
          <a:p>
            <a:pPr marL="457200" indent="-457200" algn="l" rtl="0">
              <a:buFont typeface="+mj-lt"/>
              <a:buAutoNum type="arabicPeriod"/>
            </a:pPr>
            <a:r>
              <a:rPr lang="en-US" dirty="0" smtClean="0"/>
              <a:t>Typical lesions .</a:t>
            </a:r>
          </a:p>
          <a:p>
            <a:pPr marL="457200" indent="-457200" algn="l" rtl="0">
              <a:buFont typeface="+mj-lt"/>
              <a:buAutoNum type="arabicPeriod"/>
            </a:pPr>
            <a:r>
              <a:rPr lang="en-US" dirty="0" smtClean="0"/>
              <a:t>Histopathology : Intra-</a:t>
            </a:r>
            <a:r>
              <a:rPr lang="en-US" dirty="0" err="1" smtClean="0"/>
              <a:t>cytoplasmic</a:t>
            </a:r>
            <a:r>
              <a:rPr lang="en-US" dirty="0" smtClean="0"/>
              <a:t> inclusions with ballooning degeneration.</a:t>
            </a:r>
          </a:p>
          <a:p>
            <a:pPr marL="457200" indent="-457200" algn="l" rtl="0">
              <a:buFont typeface="+mj-lt"/>
              <a:buAutoNum type="arabicPeriod"/>
            </a:pPr>
            <a:r>
              <a:rPr lang="en-US" dirty="0" smtClean="0"/>
              <a:t>Viral isolation.</a:t>
            </a:r>
          </a:p>
          <a:p>
            <a:pPr marL="457200" indent="-457200" algn="l" rtl="0">
              <a:buFont typeface="+mj-lt"/>
              <a:buAutoNum type="arabicPeriod"/>
            </a:pPr>
            <a:r>
              <a:rPr lang="en-US" dirty="0" smtClean="0"/>
              <a:t>Experimental infection.</a:t>
            </a:r>
            <a:endParaRPr lang="ar-IQ" dirty="0"/>
          </a:p>
        </p:txBody>
      </p:sp>
    </p:spTree>
    <p:extLst>
      <p:ext uri="{BB962C8B-B14F-4D97-AF65-F5344CB8AC3E}">
        <p14:creationId xmlns:p14="http://schemas.microsoft.com/office/powerpoint/2010/main" val="269838997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620688"/>
            <a:ext cx="8784976" cy="2520280"/>
          </a:xfrm>
        </p:spPr>
        <p:txBody>
          <a:bodyPr>
            <a:normAutofit fontScale="90000"/>
          </a:bodyPr>
          <a:lstStyle/>
          <a:p>
            <a:pPr marL="571500" indent="-571500" algn="l">
              <a:buFont typeface="Arial" pitchFamily="34" charset="0"/>
              <a:buChar char="•"/>
            </a:pPr>
            <a:r>
              <a:rPr lang="en-US" sz="4000" b="1" u="sng" dirty="0" smtClean="0">
                <a:solidFill>
                  <a:srgbClr val="C00000"/>
                </a:solidFill>
              </a:rPr>
              <a:t>Treatment: </a:t>
            </a:r>
            <a:r>
              <a:rPr lang="en-US" sz="4000" u="sng" dirty="0" smtClean="0">
                <a:solidFill>
                  <a:srgbClr val="C00000"/>
                </a:solidFill>
              </a:rPr>
              <a:t/>
            </a:r>
            <a:br>
              <a:rPr lang="en-US" sz="4000" u="sng" dirty="0" smtClean="0">
                <a:solidFill>
                  <a:srgbClr val="C00000"/>
                </a:solidFill>
              </a:rPr>
            </a:br>
            <a:r>
              <a:rPr lang="en-US" sz="3600" dirty="0" smtClean="0"/>
              <a:t>No treatment.</a:t>
            </a:r>
            <a:br>
              <a:rPr lang="en-US" sz="3600" dirty="0" smtClean="0"/>
            </a:br>
            <a:r>
              <a:rPr lang="en-US" sz="3100" dirty="0" smtClean="0"/>
              <a:t>Removal of scabs around the eyes or mouth will facilitate eating or drinking.</a:t>
            </a:r>
            <a:br>
              <a:rPr lang="en-US" sz="3100" dirty="0" smtClean="0"/>
            </a:br>
            <a:r>
              <a:rPr lang="en-US" sz="3100" dirty="0" smtClean="0"/>
              <a:t>topical care of the lesions, usually with an iodine solution. Antibacterial treatment may also be incorporated to fight off bacterial infections.</a:t>
            </a:r>
            <a:endParaRPr lang="ar-IQ" sz="3100" u="sng" dirty="0">
              <a:solidFill>
                <a:srgbClr val="C00000"/>
              </a:solidFill>
            </a:endParaRPr>
          </a:p>
        </p:txBody>
      </p:sp>
      <p:sp>
        <p:nvSpPr>
          <p:cNvPr id="3" name="Content Placeholder 2"/>
          <p:cNvSpPr>
            <a:spLocks noGrp="1"/>
          </p:cNvSpPr>
          <p:nvPr>
            <p:ph idx="1"/>
          </p:nvPr>
        </p:nvSpPr>
        <p:spPr>
          <a:xfrm>
            <a:off x="251521" y="3356992"/>
            <a:ext cx="8568951" cy="3384376"/>
          </a:xfrm>
        </p:spPr>
        <p:txBody>
          <a:bodyPr>
            <a:normAutofit/>
          </a:bodyPr>
          <a:lstStyle/>
          <a:p>
            <a:pPr marL="0" indent="0" algn="l">
              <a:buNone/>
            </a:pPr>
            <a:r>
              <a:rPr lang="en-US" sz="4000" b="1" u="sng" dirty="0" smtClean="0">
                <a:solidFill>
                  <a:srgbClr val="C00000"/>
                </a:solidFill>
              </a:rPr>
              <a:t>Prevention:</a:t>
            </a:r>
          </a:p>
          <a:p>
            <a:pPr marL="457200" indent="-457200" algn="l" rtl="0">
              <a:buFont typeface="+mj-lt"/>
              <a:buAutoNum type="arabicPeriod"/>
            </a:pPr>
            <a:r>
              <a:rPr lang="en-US" dirty="0" smtClean="0"/>
              <a:t>Vaccination.</a:t>
            </a:r>
          </a:p>
          <a:p>
            <a:pPr marL="0" indent="0" algn="l">
              <a:buNone/>
            </a:pPr>
            <a:r>
              <a:rPr lang="ar-IQ" dirty="0" smtClean="0"/>
              <a:t>   </a:t>
            </a:r>
            <a:r>
              <a:rPr lang="en-US" b="1" dirty="0" smtClean="0">
                <a:solidFill>
                  <a:schemeClr val="bg2">
                    <a:lumMod val="50000"/>
                  </a:schemeClr>
                </a:solidFill>
              </a:rPr>
              <a:t>A-</a:t>
            </a:r>
            <a:r>
              <a:rPr lang="en-US" dirty="0" smtClean="0"/>
              <a:t>Fowl poxvirus vaccine : More virulent.</a:t>
            </a:r>
          </a:p>
          <a:p>
            <a:pPr marL="0" indent="0" algn="l">
              <a:buNone/>
            </a:pPr>
            <a:r>
              <a:rPr lang="en-US" b="1" dirty="0" smtClean="0">
                <a:solidFill>
                  <a:schemeClr val="bg2">
                    <a:lumMod val="50000"/>
                  </a:schemeClr>
                </a:solidFill>
              </a:rPr>
              <a:t>B-</a:t>
            </a:r>
            <a:r>
              <a:rPr lang="en-US" b="1" dirty="0" smtClean="0"/>
              <a:t> </a:t>
            </a:r>
            <a:r>
              <a:rPr lang="en-US" dirty="0" smtClean="0"/>
              <a:t>Pigeon poxvirus vaccine : Less virulent </a:t>
            </a:r>
          </a:p>
          <a:p>
            <a:pPr marL="0" indent="0" algn="l">
              <a:buNone/>
            </a:pPr>
            <a:r>
              <a:rPr lang="en-US" dirty="0" smtClean="0">
                <a:solidFill>
                  <a:schemeClr val="accent2"/>
                </a:solidFill>
              </a:rPr>
              <a:t>2. </a:t>
            </a:r>
            <a:r>
              <a:rPr lang="en-US" dirty="0" smtClean="0"/>
              <a:t>Both vaccines are given via the wing-web .    </a:t>
            </a:r>
            <a:endParaRPr lang="ar-IQ" dirty="0"/>
          </a:p>
        </p:txBody>
      </p:sp>
    </p:spTree>
    <p:extLst>
      <p:ext uri="{BB962C8B-B14F-4D97-AF65-F5344CB8AC3E}">
        <p14:creationId xmlns:p14="http://schemas.microsoft.com/office/powerpoint/2010/main" val="759987381"/>
      </p:ext>
    </p:extLst>
  </p:cSld>
  <p:clrMapOvr>
    <a:masterClrMapping/>
  </p:clrMapOvr>
  <mc:AlternateContent xmlns:mc="http://schemas.openxmlformats.org/markup-compatibility/2006" xmlns:p14="http://schemas.microsoft.com/office/powerpoint/2010/main">
    <mc:Choice Requires="p14">
      <p:transition spd="slow" p14:dur="1200">
        <p14:flip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07504" y="116632"/>
            <a:ext cx="8856984" cy="6552728"/>
          </a:xfrm>
        </p:spPr>
        <p:txBody>
          <a:bodyPr>
            <a:noAutofit/>
          </a:bodyPr>
          <a:lstStyle/>
          <a:p>
            <a:pPr marL="0" marR="0">
              <a:lnSpc>
                <a:spcPct val="115000"/>
              </a:lnSpc>
              <a:spcBef>
                <a:spcPts val="0"/>
              </a:spcBef>
              <a:spcAft>
                <a:spcPts val="1000"/>
              </a:spcAft>
            </a:pPr>
            <a:r>
              <a:rPr lang="en-US" sz="1800" b="1" dirty="0">
                <a:latin typeface="Times New Roman"/>
                <a:ea typeface="Times New Roman"/>
                <a:cs typeface="Arial"/>
              </a:rPr>
              <a:t>Types of Fowl Poxvirus Vaccines:</a:t>
            </a:r>
            <a:endParaRPr lang="en-US" sz="1800" dirty="0">
              <a:ea typeface="Calibri"/>
              <a:cs typeface="Arial"/>
            </a:endParaRPr>
          </a:p>
          <a:p>
            <a:pPr lvl="0">
              <a:lnSpc>
                <a:spcPct val="115000"/>
              </a:lnSpc>
              <a:spcBef>
                <a:spcPts val="0"/>
              </a:spcBef>
              <a:spcAft>
                <a:spcPts val="1000"/>
              </a:spcAft>
              <a:buFont typeface="+mj-lt"/>
              <a:buAutoNum type="arabicPeriod"/>
              <a:tabLst>
                <a:tab pos="457200" algn="l"/>
              </a:tabLst>
            </a:pPr>
            <a:r>
              <a:rPr lang="en-US" sz="1800" b="1" dirty="0">
                <a:latin typeface="Times New Roman"/>
                <a:ea typeface="Times New Roman"/>
                <a:cs typeface="Arial"/>
              </a:rPr>
              <a:t>Live Attenuated Vaccines</a:t>
            </a:r>
            <a:endParaRPr lang="en-US" sz="1800" dirty="0">
              <a:ea typeface="Calibri"/>
              <a:cs typeface="Arial"/>
            </a:endParaRPr>
          </a:p>
          <a:p>
            <a:pPr lvl="1">
              <a:lnSpc>
                <a:spcPct val="115000"/>
              </a:lnSpc>
              <a:spcBef>
                <a:spcPts val="0"/>
              </a:spcBef>
              <a:spcAft>
                <a:spcPts val="1000"/>
              </a:spcAft>
              <a:buSzPts val="1000"/>
              <a:buFont typeface="Courier New"/>
              <a:buChar char="o"/>
              <a:tabLst>
                <a:tab pos="914400" algn="l"/>
              </a:tabLst>
            </a:pPr>
            <a:r>
              <a:rPr lang="en-US" sz="1800" dirty="0">
                <a:latin typeface="Times New Roman"/>
                <a:ea typeface="Times New Roman"/>
                <a:cs typeface="Times New Roman"/>
              </a:rPr>
              <a:t>Derived from weakened fowl poxvirus strains.</a:t>
            </a:r>
            <a:endParaRPr lang="en-US" sz="1800" dirty="0">
              <a:ea typeface="Calibri"/>
              <a:cs typeface="Times New Roman"/>
            </a:endParaRPr>
          </a:p>
          <a:p>
            <a:pPr lvl="1">
              <a:lnSpc>
                <a:spcPct val="115000"/>
              </a:lnSpc>
              <a:spcBef>
                <a:spcPts val="0"/>
              </a:spcBef>
              <a:spcAft>
                <a:spcPts val="1000"/>
              </a:spcAft>
              <a:buSzPts val="1000"/>
              <a:buFont typeface="Courier New"/>
              <a:buChar char="o"/>
              <a:tabLst>
                <a:tab pos="914400" algn="l"/>
              </a:tabLst>
            </a:pPr>
            <a:r>
              <a:rPr lang="en-US" sz="1800" dirty="0">
                <a:latin typeface="Times New Roman"/>
                <a:ea typeface="Times New Roman"/>
                <a:cs typeface="Times New Roman"/>
              </a:rPr>
              <a:t>Provides long-term immunity after a single dose.</a:t>
            </a:r>
            <a:endParaRPr lang="en-US" sz="1800" dirty="0">
              <a:ea typeface="Calibri"/>
              <a:cs typeface="Times New Roman"/>
            </a:endParaRPr>
          </a:p>
          <a:p>
            <a:pPr lvl="1">
              <a:lnSpc>
                <a:spcPct val="115000"/>
              </a:lnSpc>
              <a:spcBef>
                <a:spcPts val="0"/>
              </a:spcBef>
              <a:spcAft>
                <a:spcPts val="1000"/>
              </a:spcAft>
              <a:buSzPts val="1000"/>
              <a:buFont typeface="Courier New"/>
              <a:buChar char="o"/>
              <a:tabLst>
                <a:tab pos="914400" algn="l"/>
              </a:tabLst>
            </a:pPr>
            <a:r>
              <a:rPr lang="en-US" sz="1800" dirty="0">
                <a:latin typeface="Times New Roman"/>
                <a:ea typeface="Times New Roman"/>
                <a:cs typeface="Times New Roman"/>
              </a:rPr>
              <a:t>Typically applied using the </a:t>
            </a:r>
            <a:r>
              <a:rPr lang="en-US" sz="1800" i="1" dirty="0">
                <a:latin typeface="Times New Roman"/>
                <a:ea typeface="Times New Roman"/>
                <a:cs typeface="Times New Roman"/>
              </a:rPr>
              <a:t>wing-web</a:t>
            </a:r>
            <a:r>
              <a:rPr lang="en-US" sz="1800" dirty="0">
                <a:latin typeface="Times New Roman"/>
                <a:ea typeface="Times New Roman"/>
                <a:cs typeface="Times New Roman"/>
              </a:rPr>
              <a:t> method.</a:t>
            </a:r>
            <a:endParaRPr lang="en-US" sz="1800" dirty="0">
              <a:ea typeface="Calibri"/>
              <a:cs typeface="Times New Roman"/>
            </a:endParaRPr>
          </a:p>
          <a:p>
            <a:pPr lvl="0">
              <a:lnSpc>
                <a:spcPct val="115000"/>
              </a:lnSpc>
              <a:spcBef>
                <a:spcPts val="0"/>
              </a:spcBef>
              <a:spcAft>
                <a:spcPts val="1000"/>
              </a:spcAft>
              <a:buFont typeface="+mj-lt"/>
              <a:buAutoNum type="arabicPeriod"/>
              <a:tabLst>
                <a:tab pos="457200" algn="l"/>
              </a:tabLst>
            </a:pPr>
            <a:r>
              <a:rPr lang="en-US" sz="1800" b="1" dirty="0">
                <a:latin typeface="Times New Roman"/>
                <a:ea typeface="Times New Roman"/>
                <a:cs typeface="Arial"/>
              </a:rPr>
              <a:t>Recombinant Vaccines</a:t>
            </a:r>
            <a:endParaRPr lang="en-US" sz="1800" dirty="0">
              <a:ea typeface="Calibri"/>
              <a:cs typeface="Arial"/>
            </a:endParaRPr>
          </a:p>
          <a:p>
            <a:pPr lvl="1">
              <a:lnSpc>
                <a:spcPct val="115000"/>
              </a:lnSpc>
              <a:spcBef>
                <a:spcPts val="0"/>
              </a:spcBef>
              <a:spcAft>
                <a:spcPts val="1000"/>
              </a:spcAft>
              <a:buSzPts val="1000"/>
              <a:buFont typeface="Courier New"/>
              <a:buChar char="o"/>
              <a:tabLst>
                <a:tab pos="914400" algn="l"/>
              </a:tabLst>
            </a:pPr>
            <a:r>
              <a:rPr lang="en-US" sz="1800" dirty="0">
                <a:latin typeface="Times New Roman"/>
                <a:ea typeface="Times New Roman"/>
                <a:cs typeface="Times New Roman"/>
              </a:rPr>
              <a:t>Uses viral vectors like </a:t>
            </a:r>
            <a:r>
              <a:rPr lang="en-US" sz="1800" i="1" dirty="0" err="1">
                <a:latin typeface="Times New Roman"/>
                <a:ea typeface="Times New Roman"/>
                <a:cs typeface="Times New Roman"/>
              </a:rPr>
              <a:t>fowlpox</a:t>
            </a:r>
            <a:r>
              <a:rPr lang="en-US" sz="1800" i="1" dirty="0">
                <a:latin typeface="Times New Roman"/>
                <a:ea typeface="Times New Roman"/>
                <a:cs typeface="Times New Roman"/>
              </a:rPr>
              <a:t> virus</a:t>
            </a:r>
            <a:r>
              <a:rPr lang="en-US" sz="1800" dirty="0">
                <a:latin typeface="Times New Roman"/>
                <a:ea typeface="Times New Roman"/>
                <a:cs typeface="Times New Roman"/>
              </a:rPr>
              <a:t> carrying genes for other poultry pathogens (e.g., Newcastle disease).</a:t>
            </a:r>
            <a:endParaRPr lang="en-US" sz="1800" dirty="0">
              <a:ea typeface="Calibri"/>
              <a:cs typeface="Times New Roman"/>
            </a:endParaRPr>
          </a:p>
          <a:p>
            <a:pPr lvl="1">
              <a:lnSpc>
                <a:spcPct val="115000"/>
              </a:lnSpc>
              <a:spcBef>
                <a:spcPts val="0"/>
              </a:spcBef>
              <a:spcAft>
                <a:spcPts val="1000"/>
              </a:spcAft>
              <a:buSzPts val="1000"/>
              <a:buFont typeface="Courier New"/>
              <a:buChar char="o"/>
              <a:tabLst>
                <a:tab pos="914400" algn="l"/>
              </a:tabLst>
            </a:pPr>
            <a:r>
              <a:rPr lang="en-US" sz="1800" dirty="0">
                <a:latin typeface="Times New Roman"/>
                <a:ea typeface="Times New Roman"/>
                <a:cs typeface="Times New Roman"/>
              </a:rPr>
              <a:t>Provides protection against multiple diseases.</a:t>
            </a:r>
            <a:endParaRPr lang="en-US" sz="1800" dirty="0">
              <a:ea typeface="Calibri"/>
              <a:cs typeface="Times New Roman"/>
            </a:endParaRPr>
          </a:p>
          <a:p>
            <a:pPr marL="0" marR="0">
              <a:lnSpc>
                <a:spcPct val="115000"/>
              </a:lnSpc>
              <a:spcBef>
                <a:spcPts val="0"/>
              </a:spcBef>
              <a:spcAft>
                <a:spcPts val="1000"/>
              </a:spcAft>
            </a:pPr>
            <a:r>
              <a:rPr lang="en-US" sz="1800" b="1" dirty="0">
                <a:latin typeface="Times New Roman"/>
                <a:ea typeface="Times New Roman"/>
                <a:cs typeface="Arial"/>
              </a:rPr>
              <a:t>Vaccination Methods:</a:t>
            </a:r>
            <a:endParaRPr lang="en-US" sz="1800" dirty="0">
              <a:ea typeface="Calibri"/>
              <a:cs typeface="Arial"/>
            </a:endParaRPr>
          </a:p>
          <a:p>
            <a:pPr lvl="0">
              <a:lnSpc>
                <a:spcPct val="115000"/>
              </a:lnSpc>
              <a:spcBef>
                <a:spcPts val="0"/>
              </a:spcBef>
              <a:spcAft>
                <a:spcPts val="1000"/>
              </a:spcAft>
              <a:buSzPts val="1000"/>
              <a:buFont typeface="Symbol"/>
              <a:buChar char=""/>
              <a:tabLst>
                <a:tab pos="457200" algn="l"/>
              </a:tabLst>
            </a:pPr>
            <a:r>
              <a:rPr lang="en-US" sz="1800" b="1" dirty="0">
                <a:latin typeface="Times New Roman"/>
                <a:ea typeface="Times New Roman"/>
                <a:cs typeface="Arial"/>
              </a:rPr>
              <a:t>Wing-Web Stab Method</a:t>
            </a:r>
            <a:r>
              <a:rPr lang="en-US" sz="1800" dirty="0">
                <a:latin typeface="Times New Roman"/>
                <a:ea typeface="Times New Roman"/>
                <a:cs typeface="Arial"/>
              </a:rPr>
              <a:t> (common in chickens)</a:t>
            </a:r>
            <a:endParaRPr lang="en-US" sz="1800" dirty="0">
              <a:ea typeface="Calibri"/>
              <a:cs typeface="Arial"/>
            </a:endParaRPr>
          </a:p>
          <a:p>
            <a:pPr lvl="1">
              <a:lnSpc>
                <a:spcPct val="115000"/>
              </a:lnSpc>
              <a:spcBef>
                <a:spcPts val="0"/>
              </a:spcBef>
              <a:spcAft>
                <a:spcPts val="1000"/>
              </a:spcAft>
              <a:buSzPts val="1000"/>
              <a:buFont typeface="Courier New"/>
              <a:buChar char="o"/>
              <a:tabLst>
                <a:tab pos="914400" algn="l"/>
              </a:tabLst>
            </a:pPr>
            <a:r>
              <a:rPr lang="en-US" sz="1800" dirty="0">
                <a:latin typeface="Times New Roman"/>
                <a:ea typeface="Times New Roman"/>
                <a:cs typeface="Times New Roman"/>
              </a:rPr>
              <a:t>A two-pronged needle is dipped in the vaccine and inserted into the wing web.</a:t>
            </a:r>
            <a:endParaRPr lang="en-US" sz="1800" dirty="0">
              <a:ea typeface="Calibri"/>
              <a:cs typeface="Times New Roman"/>
            </a:endParaRPr>
          </a:p>
          <a:p>
            <a:pPr lvl="1">
              <a:lnSpc>
                <a:spcPct val="115000"/>
              </a:lnSpc>
              <a:spcBef>
                <a:spcPts val="0"/>
              </a:spcBef>
              <a:spcAft>
                <a:spcPts val="1000"/>
              </a:spcAft>
              <a:buSzPts val="1000"/>
              <a:buFont typeface="Courier New"/>
              <a:buChar char="o"/>
              <a:tabLst>
                <a:tab pos="914400" algn="l"/>
              </a:tabLst>
            </a:pPr>
            <a:r>
              <a:rPr lang="en-US" sz="1800" dirty="0">
                <a:latin typeface="Times New Roman"/>
                <a:ea typeface="Times New Roman"/>
                <a:cs typeface="Times New Roman"/>
              </a:rPr>
              <a:t>A small scab forms at the site, confirming successful vaccination.</a:t>
            </a:r>
            <a:endParaRPr lang="en-US" sz="1800" dirty="0">
              <a:ea typeface="Calibri"/>
              <a:cs typeface="Times New Roman"/>
            </a:endParaRPr>
          </a:p>
          <a:p>
            <a:pPr lvl="0">
              <a:lnSpc>
                <a:spcPct val="115000"/>
              </a:lnSpc>
              <a:spcBef>
                <a:spcPts val="0"/>
              </a:spcBef>
              <a:spcAft>
                <a:spcPts val="1000"/>
              </a:spcAft>
              <a:buSzPts val="1000"/>
              <a:buFont typeface="Symbol"/>
              <a:buChar char=""/>
              <a:tabLst>
                <a:tab pos="457200" algn="l"/>
              </a:tabLst>
            </a:pPr>
            <a:r>
              <a:rPr lang="en-US" sz="1800" b="1" dirty="0">
                <a:latin typeface="Times New Roman"/>
                <a:ea typeface="Times New Roman"/>
                <a:cs typeface="Arial"/>
              </a:rPr>
              <a:t>Feather-Follicle or Skin Scarification</a:t>
            </a:r>
            <a:r>
              <a:rPr lang="en-US" sz="1800" dirty="0">
                <a:latin typeface="Times New Roman"/>
                <a:ea typeface="Times New Roman"/>
                <a:cs typeface="Arial"/>
              </a:rPr>
              <a:t> (used in some settings)</a:t>
            </a:r>
            <a:endParaRPr lang="en-US" sz="1800" dirty="0">
              <a:ea typeface="Calibri"/>
              <a:cs typeface="Arial"/>
            </a:endParaRPr>
          </a:p>
          <a:p>
            <a:pPr lvl="1">
              <a:lnSpc>
                <a:spcPct val="115000"/>
              </a:lnSpc>
              <a:spcBef>
                <a:spcPts val="0"/>
              </a:spcBef>
              <a:spcAft>
                <a:spcPts val="1000"/>
              </a:spcAft>
              <a:buSzPts val="1000"/>
              <a:buFont typeface="Courier New"/>
              <a:buChar char="o"/>
              <a:tabLst>
                <a:tab pos="914400" algn="l"/>
              </a:tabLst>
            </a:pPr>
            <a:r>
              <a:rPr lang="en-US" sz="1800" dirty="0">
                <a:latin typeface="Times New Roman"/>
                <a:ea typeface="Times New Roman"/>
                <a:cs typeface="Times New Roman"/>
              </a:rPr>
              <a:t>The vaccine is applied by scratching the skin to introduce the virus.</a:t>
            </a:r>
            <a:endParaRPr lang="en-US" sz="1800" dirty="0">
              <a:ea typeface="Calibri"/>
              <a:cs typeface="Times New Roman"/>
            </a:endParaRPr>
          </a:p>
          <a:p>
            <a:pPr marL="0" indent="0">
              <a:buNone/>
            </a:pPr>
            <a:endParaRPr lang="en-US" sz="1800" dirty="0"/>
          </a:p>
        </p:txBody>
      </p:sp>
      <p:pic>
        <p:nvPicPr>
          <p:cNvPr id="1027" name="Picture 3" descr="C:\Users\hp\Desktop\download (3).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182" y="188640"/>
            <a:ext cx="2817483" cy="252028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3615" y="3212976"/>
            <a:ext cx="2786063" cy="163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956376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ملتقى">
  <a:themeElements>
    <a:clrScheme name="ملتقى">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ملتقى">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ملتقى">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542</TotalTime>
  <Words>980</Words>
  <Application>Microsoft Office PowerPoint</Application>
  <PresentationFormat>عرض على الشاشة (3:4)‏</PresentationFormat>
  <Paragraphs>125</Paragraphs>
  <Slides>17</Slides>
  <Notes>0</Notes>
  <HiddenSlides>0</HiddenSlides>
  <MMClips>0</MMClips>
  <ScaleCrop>false</ScaleCrop>
  <HeadingPairs>
    <vt:vector size="4" baseType="variant">
      <vt:variant>
        <vt:lpstr>نسق</vt:lpstr>
      </vt:variant>
      <vt:variant>
        <vt:i4>2</vt:i4>
      </vt:variant>
      <vt:variant>
        <vt:lpstr>عناوين الشرائح</vt:lpstr>
      </vt:variant>
      <vt:variant>
        <vt:i4>17</vt:i4>
      </vt:variant>
    </vt:vector>
  </HeadingPairs>
  <TitlesOfParts>
    <vt:vector size="19" baseType="lpstr">
      <vt:lpstr>ملتقى</vt:lpstr>
      <vt:lpstr>نسق Office</vt:lpstr>
      <vt:lpstr>عرض تقديمي في PowerPoint</vt:lpstr>
      <vt:lpstr>عرض تقديمي في PowerPoint</vt:lpstr>
      <vt:lpstr>Etiology: </vt:lpstr>
      <vt:lpstr>Clinical signs:</vt:lpstr>
      <vt:lpstr>عرض تقديمي في PowerPoint</vt:lpstr>
      <vt:lpstr>Differential diagnosis</vt:lpstr>
      <vt:lpstr>Diagnosis: </vt:lpstr>
      <vt:lpstr>Treatment:  No treatment. Removal of scabs around the eyes or mouth will facilitate eating or drinking. topical care of the lesions, usually with an iodine solution. Antibacterial treatment may also be incorporated to fight off bacterial infections.</vt:lpstr>
      <vt:lpstr>عرض تقديمي في PowerPoint</vt:lpstr>
      <vt:lpstr>عرض تقديمي في PowerPoint</vt:lpstr>
      <vt:lpstr>Egg Drop Syndrome ₇₆(EDS₇₆)</vt:lpstr>
      <vt:lpstr>:Clinical signs</vt:lpstr>
      <vt:lpstr>:Post-mortem lesions</vt:lpstr>
      <vt:lpstr>:Diagnosis History : Healthy  flock.  Lesions. Isolation of adenovirus. Serology: HI , ELISA.</vt:lpstr>
      <vt:lpstr>:Differential diagnosis</vt:lpstr>
      <vt:lpstr>3-Infectious diseases : Include Infectious Bronchitis, Infectious Laryngotracheitis, Avian Encephalomyelitis, Newcastle Disease ,Marek’s Disease and Leukosis  or any infectious disease (CRD, Infectious Coryza, Cholera, Parasites , Fowl Pox,)  4- Metabolic diseases : Include  Fatty Liver Syndrome ,                 intoxication by sulphonamides  , insecticides .</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Fowl pox</dc:title>
  <dc:creator>Toshiba</dc:creator>
  <cp:lastModifiedBy>Maher</cp:lastModifiedBy>
  <cp:revision>73</cp:revision>
  <dcterms:created xsi:type="dcterms:W3CDTF">2013-03-03T13:11:50Z</dcterms:created>
  <dcterms:modified xsi:type="dcterms:W3CDTF">2025-02-15T15:52:01Z</dcterms:modified>
</cp:coreProperties>
</file>